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handoutMasterIdLst>
    <p:handoutMasterId r:id="rId28"/>
  </p:handoutMasterIdLst>
  <p:sldIdLst>
    <p:sldId id="315" r:id="rId5"/>
    <p:sldId id="266" r:id="rId6"/>
    <p:sldId id="331" r:id="rId7"/>
    <p:sldId id="280" r:id="rId8"/>
    <p:sldId id="333" r:id="rId9"/>
    <p:sldId id="257" r:id="rId10"/>
    <p:sldId id="258" r:id="rId11"/>
    <p:sldId id="268" r:id="rId12"/>
    <p:sldId id="281" r:id="rId13"/>
    <p:sldId id="282" r:id="rId14"/>
    <p:sldId id="294" r:id="rId15"/>
    <p:sldId id="330" r:id="rId16"/>
    <p:sldId id="265" r:id="rId17"/>
    <p:sldId id="334" r:id="rId18"/>
    <p:sldId id="264" r:id="rId19"/>
    <p:sldId id="263" r:id="rId20"/>
    <p:sldId id="329" r:id="rId21"/>
    <p:sldId id="295" r:id="rId22"/>
    <p:sldId id="297" r:id="rId23"/>
    <p:sldId id="328" r:id="rId24"/>
    <p:sldId id="276" r:id="rId25"/>
    <p:sldId id="271" r:id="rId26"/>
    <p:sldId id="332" r:id="rId27"/>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FF3399"/>
    <a:srgbClr val="CC00CC"/>
    <a:srgbClr val="FFFFCC"/>
    <a:srgbClr val="99FF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EA8C1-0210-4BBA-8173-4A1987BA63E0}" v="70" dt="2023-07-11T15:23:44.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61" d="100"/>
          <a:sy n="61" d="100"/>
        </p:scale>
        <p:origin x="14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CHEETHAM (Kingsfield First School)" userId="a1a4c79e-733c-40b4-a5d9-14a26e367f2a" providerId="ADAL" clId="{AA149214-2072-4855-9C2A-BDE54A0AF439}"/>
    <pc:docChg chg="custSel modSld">
      <pc:chgData name="A. CHEETHAM (Kingsfield First School)" userId="a1a4c79e-733c-40b4-a5d9-14a26e367f2a" providerId="ADAL" clId="{AA149214-2072-4855-9C2A-BDE54A0AF439}" dt="2023-07-10T20:47:03.267" v="1199" actId="1076"/>
      <pc:docMkLst>
        <pc:docMk/>
      </pc:docMkLst>
      <pc:sldChg chg="addSp modSp mod">
        <pc:chgData name="A. CHEETHAM (Kingsfield First School)" userId="a1a4c79e-733c-40b4-a5d9-14a26e367f2a" providerId="ADAL" clId="{AA149214-2072-4855-9C2A-BDE54A0AF439}" dt="2023-07-10T20:47:03.267" v="1199" actId="1076"/>
        <pc:sldMkLst>
          <pc:docMk/>
          <pc:sldMk cId="0" sldId="276"/>
        </pc:sldMkLst>
        <pc:spChg chg="add mod">
          <ac:chgData name="A. CHEETHAM (Kingsfield First School)" userId="a1a4c79e-733c-40b4-a5d9-14a26e367f2a" providerId="ADAL" clId="{AA149214-2072-4855-9C2A-BDE54A0AF439}" dt="2023-07-10T20:46:55.382" v="1197" actId="404"/>
          <ac:spMkLst>
            <pc:docMk/>
            <pc:sldMk cId="0" sldId="276"/>
            <ac:spMk id="2" creationId="{DBD1D892-C20E-47CE-8F7C-5F05EB9E6EFF}"/>
          </ac:spMkLst>
        </pc:spChg>
        <pc:spChg chg="mod">
          <ac:chgData name="A. CHEETHAM (Kingsfield First School)" userId="a1a4c79e-733c-40b4-a5d9-14a26e367f2a" providerId="ADAL" clId="{AA149214-2072-4855-9C2A-BDE54A0AF439}" dt="2023-07-10T20:45:59.561" v="1110" actId="20577"/>
          <ac:spMkLst>
            <pc:docMk/>
            <pc:sldMk cId="0" sldId="276"/>
            <ac:spMk id="21508" creationId="{A0CDF189-1780-7AF3-E1D3-8B9199ABBCE7}"/>
          </ac:spMkLst>
        </pc:spChg>
        <pc:picChg chg="mod">
          <ac:chgData name="A. CHEETHAM (Kingsfield First School)" userId="a1a4c79e-733c-40b4-a5d9-14a26e367f2a" providerId="ADAL" clId="{AA149214-2072-4855-9C2A-BDE54A0AF439}" dt="2023-07-10T20:47:03.267" v="1199" actId="1076"/>
          <ac:picMkLst>
            <pc:docMk/>
            <pc:sldMk cId="0" sldId="276"/>
            <ac:picMk id="23556" creationId="{7DE5FE62-FAA1-999E-544A-60F60D07D625}"/>
          </ac:picMkLst>
        </pc:picChg>
      </pc:sldChg>
      <pc:sldChg chg="addSp delSp modSp mod">
        <pc:chgData name="A. CHEETHAM (Kingsfield First School)" userId="a1a4c79e-733c-40b4-a5d9-14a26e367f2a" providerId="ADAL" clId="{AA149214-2072-4855-9C2A-BDE54A0AF439}" dt="2023-07-10T20:42:14.590" v="888" actId="403"/>
        <pc:sldMkLst>
          <pc:docMk/>
          <pc:sldMk cId="3937366724" sldId="333"/>
        </pc:sldMkLst>
        <pc:spChg chg="del mod">
          <ac:chgData name="A. CHEETHAM (Kingsfield First School)" userId="a1a4c79e-733c-40b4-a5d9-14a26e367f2a" providerId="ADAL" clId="{AA149214-2072-4855-9C2A-BDE54A0AF439}" dt="2023-07-10T20:40:59.820" v="859" actId="478"/>
          <ac:spMkLst>
            <pc:docMk/>
            <pc:sldMk cId="3937366724" sldId="333"/>
            <ac:spMk id="3" creationId="{70CE527C-8328-4CA0-81A0-90F70555EDDA}"/>
          </ac:spMkLst>
        </pc:spChg>
        <pc:spChg chg="add del mod">
          <ac:chgData name="A. CHEETHAM (Kingsfield First School)" userId="a1a4c79e-733c-40b4-a5d9-14a26e367f2a" providerId="ADAL" clId="{AA149214-2072-4855-9C2A-BDE54A0AF439}" dt="2023-07-10T20:32:40.742" v="181" actId="478"/>
          <ac:spMkLst>
            <pc:docMk/>
            <pc:sldMk cId="3937366724" sldId="333"/>
            <ac:spMk id="4" creationId="{29110864-7136-4D4F-BE6F-F46080BC21AB}"/>
          </ac:spMkLst>
        </pc:spChg>
        <pc:spChg chg="add del mod">
          <ac:chgData name="A. CHEETHAM (Kingsfield First School)" userId="a1a4c79e-733c-40b4-a5d9-14a26e367f2a" providerId="ADAL" clId="{AA149214-2072-4855-9C2A-BDE54A0AF439}" dt="2023-07-10T20:34:49.464" v="349"/>
          <ac:spMkLst>
            <pc:docMk/>
            <pc:sldMk cId="3937366724" sldId="333"/>
            <ac:spMk id="5" creationId="{D81CD514-CBEF-4662-87F4-89F048865426}"/>
          </ac:spMkLst>
        </pc:spChg>
        <pc:spChg chg="add del mod">
          <ac:chgData name="A. CHEETHAM (Kingsfield First School)" userId="a1a4c79e-733c-40b4-a5d9-14a26e367f2a" providerId="ADAL" clId="{AA149214-2072-4855-9C2A-BDE54A0AF439}" dt="2023-07-10T20:41:45.150" v="873" actId="478"/>
          <ac:spMkLst>
            <pc:docMk/>
            <pc:sldMk cId="3937366724" sldId="333"/>
            <ac:spMk id="6" creationId="{E1BBE451-F75F-4DEE-9FB4-13E6D0D67877}"/>
          </ac:spMkLst>
        </pc:spChg>
        <pc:spChg chg="add mod">
          <ac:chgData name="A. CHEETHAM (Kingsfield First School)" userId="a1a4c79e-733c-40b4-a5d9-14a26e367f2a" providerId="ADAL" clId="{AA149214-2072-4855-9C2A-BDE54A0AF439}" dt="2023-07-10T20:36:06.250" v="466" actId="20577"/>
          <ac:spMkLst>
            <pc:docMk/>
            <pc:sldMk cId="3937366724" sldId="333"/>
            <ac:spMk id="7" creationId="{88FD3272-BBFC-45D1-901D-A1294AAF7FC9}"/>
          </ac:spMkLst>
        </pc:spChg>
        <pc:spChg chg="add mod">
          <ac:chgData name="A. CHEETHAM (Kingsfield First School)" userId="a1a4c79e-733c-40b4-a5d9-14a26e367f2a" providerId="ADAL" clId="{AA149214-2072-4855-9C2A-BDE54A0AF439}" dt="2023-07-10T20:42:14.590" v="888" actId="403"/>
          <ac:spMkLst>
            <pc:docMk/>
            <pc:sldMk cId="3937366724" sldId="333"/>
            <ac:spMk id="8" creationId="{F377F993-D040-4F42-BF61-347E80EB557B}"/>
          </ac:spMkLst>
        </pc:spChg>
      </pc:sldChg>
    </pc:docChg>
  </pc:docChgLst>
  <pc:docChgLst>
    <pc:chgData name="R. TOMLINSON (Kingsfield First School)" userId="S::r.tomlinson@cflptrust.co.uk::d23179dd-2409-4f70-bd96-870c654ff1f0" providerId="AD" clId="Web-{72AEA8C1-0210-4BBA-8173-4A1987BA63E0}"/>
    <pc:docChg chg="addSld modSld">
      <pc:chgData name="R. TOMLINSON (Kingsfield First School)" userId="S::r.tomlinson@cflptrust.co.uk::d23179dd-2409-4f70-bd96-870c654ff1f0" providerId="AD" clId="Web-{72AEA8C1-0210-4BBA-8173-4A1987BA63E0}" dt="2023-07-11T15:23:44.114" v="68" actId="20577"/>
      <pc:docMkLst>
        <pc:docMk/>
      </pc:docMkLst>
      <pc:sldChg chg="modSp new">
        <pc:chgData name="R. TOMLINSON (Kingsfield First School)" userId="S::r.tomlinson@cflptrust.co.uk::d23179dd-2409-4f70-bd96-870c654ff1f0" providerId="AD" clId="Web-{72AEA8C1-0210-4BBA-8173-4A1987BA63E0}" dt="2023-07-11T15:23:44.114" v="68" actId="20577"/>
        <pc:sldMkLst>
          <pc:docMk/>
          <pc:sldMk cId="1960601466" sldId="334"/>
        </pc:sldMkLst>
        <pc:spChg chg="mod">
          <ac:chgData name="R. TOMLINSON (Kingsfield First School)" userId="S::r.tomlinson@cflptrust.co.uk::d23179dd-2409-4f70-bd96-870c654ff1f0" providerId="AD" clId="Web-{72AEA8C1-0210-4BBA-8173-4A1987BA63E0}" dt="2023-07-11T15:22:28.424" v="4" actId="20577"/>
          <ac:spMkLst>
            <pc:docMk/>
            <pc:sldMk cId="1960601466" sldId="334"/>
            <ac:spMk id="2" creationId="{F6F0A325-9FF0-009A-4F8C-E8310B7E9B56}"/>
          </ac:spMkLst>
        </pc:spChg>
        <pc:spChg chg="mod">
          <ac:chgData name="R. TOMLINSON (Kingsfield First School)" userId="S::r.tomlinson@cflptrust.co.uk::d23179dd-2409-4f70-bd96-870c654ff1f0" providerId="AD" clId="Web-{72AEA8C1-0210-4BBA-8173-4A1987BA63E0}" dt="2023-07-11T15:23:44.114" v="68" actId="20577"/>
          <ac:spMkLst>
            <pc:docMk/>
            <pc:sldMk cId="1960601466" sldId="334"/>
            <ac:spMk id="3" creationId="{F6F8C16F-C8D8-058B-4CAE-50AF71AC15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6806359-A115-C815-AAEC-A73920106AE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cs typeface="Arial" charset="0"/>
              </a:defRPr>
            </a:lvl1pPr>
          </a:lstStyle>
          <a:p>
            <a:pPr>
              <a:defRPr/>
            </a:pPr>
            <a:endParaRPr lang="en-GB" altLang="en-US"/>
          </a:p>
        </p:txBody>
      </p:sp>
      <p:sp>
        <p:nvSpPr>
          <p:cNvPr id="34819" name="Rectangle 3">
            <a:extLst>
              <a:ext uri="{FF2B5EF4-FFF2-40B4-BE49-F238E27FC236}">
                <a16:creationId xmlns:a16="http://schemas.microsoft.com/office/drawing/2014/main" id="{34DE537F-6C79-2372-FAD0-0E7D44762707}"/>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cs typeface="Arial" charset="0"/>
              </a:defRPr>
            </a:lvl1pPr>
          </a:lstStyle>
          <a:p>
            <a:pPr>
              <a:defRPr/>
            </a:pPr>
            <a:endParaRPr lang="en-GB" altLang="en-US"/>
          </a:p>
        </p:txBody>
      </p:sp>
      <p:sp>
        <p:nvSpPr>
          <p:cNvPr id="34820" name="Rectangle 4">
            <a:extLst>
              <a:ext uri="{FF2B5EF4-FFF2-40B4-BE49-F238E27FC236}">
                <a16:creationId xmlns:a16="http://schemas.microsoft.com/office/drawing/2014/main" id="{99D08D0D-77D3-A4B5-299B-62AE1F219CF7}"/>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cs typeface="Arial" charset="0"/>
              </a:defRPr>
            </a:lvl1pPr>
          </a:lstStyle>
          <a:p>
            <a:pPr>
              <a:defRPr/>
            </a:pPr>
            <a:endParaRPr lang="en-GB" altLang="en-US"/>
          </a:p>
        </p:txBody>
      </p:sp>
      <p:sp>
        <p:nvSpPr>
          <p:cNvPr id="34821" name="Rectangle 5">
            <a:extLst>
              <a:ext uri="{FF2B5EF4-FFF2-40B4-BE49-F238E27FC236}">
                <a16:creationId xmlns:a16="http://schemas.microsoft.com/office/drawing/2014/main" id="{BDBE4826-03AE-2A31-69A1-65EEECDEAE9E}"/>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ahoma" panose="020B0604030504040204" pitchFamily="34" charset="0"/>
              </a:defRPr>
            </a:lvl1pPr>
          </a:lstStyle>
          <a:p>
            <a:pPr>
              <a:defRPr/>
            </a:pPr>
            <a:fld id="{A727B76C-ABC7-4CC5-B5CF-EFA984CB9C4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8097963-957F-985B-29BD-C84BE72D603E}"/>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3" name="Group 8">
            <a:extLst>
              <a:ext uri="{FF2B5EF4-FFF2-40B4-BE49-F238E27FC236}">
                <a16:creationId xmlns:a16="http://schemas.microsoft.com/office/drawing/2014/main" id="{C754ABC1-DB19-F5E8-B487-337D76EA8385}"/>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AB487535-91DC-A12D-21C1-5BE091FB23BE}"/>
                </a:ext>
              </a:extLst>
            </p:cNvPr>
            <p:cNvSpPr>
              <a:spLocks/>
            </p:cNvSpPr>
            <p:nvPr userDrawn="1"/>
          </p:nvSpPr>
          <p:spPr bwMode="auto">
            <a:xfrm>
              <a:off x="177" y="177"/>
              <a:ext cx="2250" cy="1017"/>
            </a:xfrm>
            <a:custGeom>
              <a:avLst/>
              <a:gdLst>
                <a:gd name="T0" fmla="*/ 2147483646 w 794"/>
                <a:gd name="T1" fmla="*/ 2147483646 h 414"/>
                <a:gd name="T2" fmla="*/ 2147483646 w 794"/>
                <a:gd name="T3" fmla="*/ 2147483646 h 414"/>
                <a:gd name="T4" fmla="*/ 2147483646 w 794"/>
                <a:gd name="T5" fmla="*/ 2147483646 h 414"/>
                <a:gd name="T6" fmla="*/ 2147483646 w 794"/>
                <a:gd name="T7" fmla="*/ 0 h 414"/>
                <a:gd name="T8" fmla="*/ 2147483646 w 794"/>
                <a:gd name="T9" fmla="*/ 2147483646 h 414"/>
                <a:gd name="T10" fmla="*/ 0 w 794"/>
                <a:gd name="T11" fmla="*/ 2147483646 h 414"/>
                <a:gd name="T12" fmla="*/ 2147483646 w 794"/>
                <a:gd name="T13" fmla="*/ 2147483646 h 414"/>
                <a:gd name="T14" fmla="*/ 2147483646 w 794"/>
                <a:gd name="T15" fmla="*/ 2147483646 h 414"/>
                <a:gd name="T16" fmla="*/ 2147483646 w 794"/>
                <a:gd name="T17" fmla="*/ 2147483646 h 414"/>
                <a:gd name="T18" fmla="*/ 2147483646 w 794"/>
                <a:gd name="T19" fmla="*/ 2147483646 h 414"/>
                <a:gd name="T20" fmla="*/ 2147483646 w 794"/>
                <a:gd name="T21" fmla="*/ 2147483646 h 414"/>
                <a:gd name="T22" fmla="*/ 2147483646 w 794"/>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0">
              <a:extLst>
                <a:ext uri="{FF2B5EF4-FFF2-40B4-BE49-F238E27FC236}">
                  <a16:creationId xmlns:a16="http://schemas.microsoft.com/office/drawing/2014/main" id="{1E8B6643-F069-8134-0E2A-5893B7BF28FA}"/>
                </a:ext>
              </a:extLst>
            </p:cNvPr>
            <p:cNvSpPr>
              <a:spLocks/>
            </p:cNvSpPr>
            <p:nvPr userDrawn="1"/>
          </p:nvSpPr>
          <p:spPr bwMode="auto">
            <a:xfrm>
              <a:off x="166" y="261"/>
              <a:ext cx="2244" cy="1007"/>
            </a:xfrm>
            <a:custGeom>
              <a:avLst/>
              <a:gdLst>
                <a:gd name="T0" fmla="*/ 6443376 w 1586"/>
                <a:gd name="T1" fmla="*/ 0 h 821"/>
                <a:gd name="T2" fmla="*/ 62582912 w 1586"/>
                <a:gd name="T3" fmla="*/ 291321 h 821"/>
                <a:gd name="T4" fmla="*/ 67140172 w 1586"/>
                <a:gd name="T5" fmla="*/ 358142 h 821"/>
                <a:gd name="T6" fmla="*/ 74579075 w 1586"/>
                <a:gd name="T7" fmla="*/ 444526 h 821"/>
                <a:gd name="T8" fmla="*/ 73592430 w 1586"/>
                <a:gd name="T9" fmla="*/ 460859 h 821"/>
                <a:gd name="T10" fmla="*/ 63464889 w 1586"/>
                <a:gd name="T11" fmla="*/ 441716 h 821"/>
                <a:gd name="T12" fmla="*/ 53829379 w 1586"/>
                <a:gd name="T13" fmla="*/ 455277 h 821"/>
                <a:gd name="T14" fmla="*/ 1946521 w 1586"/>
                <a:gd name="T15" fmla="*/ 167737 h 821"/>
                <a:gd name="T16" fmla="*/ 0 w 1586"/>
                <a:gd name="T17" fmla="*/ 84229 h 821"/>
                <a:gd name="T18" fmla="*/ 2158401 w 1586"/>
                <a:gd name="T19" fmla="*/ 17756 h 821"/>
                <a:gd name="T20" fmla="*/ 6443376 w 1586"/>
                <a:gd name="T21" fmla="*/ 0 h 821"/>
                <a:gd name="T22" fmla="*/ 6443376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1">
              <a:extLst>
                <a:ext uri="{FF2B5EF4-FFF2-40B4-BE49-F238E27FC236}">
                  <a16:creationId xmlns:a16="http://schemas.microsoft.com/office/drawing/2014/main" id="{F1884FFD-A438-5222-DCD3-98AE4F553691}"/>
                </a:ext>
              </a:extLst>
            </p:cNvPr>
            <p:cNvSpPr>
              <a:spLocks/>
            </p:cNvSpPr>
            <p:nvPr userDrawn="1"/>
          </p:nvSpPr>
          <p:spPr bwMode="auto">
            <a:xfrm>
              <a:off x="474" y="344"/>
              <a:ext cx="1488" cy="919"/>
            </a:xfrm>
            <a:custGeom>
              <a:avLst/>
              <a:gdLst>
                <a:gd name="T0" fmla="*/ 0 w 1049"/>
                <a:gd name="T1" fmla="*/ 200176 h 747"/>
                <a:gd name="T2" fmla="*/ 46915663 w 1049"/>
                <a:gd name="T3" fmla="*/ 460516 h 747"/>
                <a:gd name="T4" fmla="*/ 47788312 w 1049"/>
                <a:gd name="T5" fmla="*/ 329237 h 747"/>
                <a:gd name="T6" fmla="*/ 53384743 w 1049"/>
                <a:gd name="T7" fmla="*/ 260260 h 747"/>
                <a:gd name="T8" fmla="*/ 3968835 w 1049"/>
                <a:gd name="T9" fmla="*/ 0 h 747"/>
                <a:gd name="T10" fmla="*/ 0 w 1049"/>
                <a:gd name="T11" fmla="*/ 77987 h 747"/>
                <a:gd name="T12" fmla="*/ 0 w 1049"/>
                <a:gd name="T13" fmla="*/ 200176 h 747"/>
                <a:gd name="T14" fmla="*/ 0 w 1049"/>
                <a:gd name="T15" fmla="*/ 20017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7" name="Group 12">
              <a:extLst>
                <a:ext uri="{FF2B5EF4-FFF2-40B4-BE49-F238E27FC236}">
                  <a16:creationId xmlns:a16="http://schemas.microsoft.com/office/drawing/2014/main" id="{D371F56B-0793-12D4-7350-34A1D76636C5}"/>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C3C2F816-8ED0-0A71-41C1-27C2B36A4885}"/>
                  </a:ext>
                </a:extLst>
              </p:cNvPr>
              <p:cNvSpPr>
                <a:spLocks/>
              </p:cNvSpPr>
              <p:nvPr userDrawn="1"/>
            </p:nvSpPr>
            <p:spPr bwMode="auto">
              <a:xfrm>
                <a:off x="2005" y="934"/>
                <a:ext cx="212" cy="214"/>
              </a:xfrm>
              <a:custGeom>
                <a:avLst/>
                <a:gdLst>
                  <a:gd name="T0" fmla="*/ 4991081 w 150"/>
                  <a:gd name="T1" fmla="*/ 0 h 173"/>
                  <a:gd name="T2" fmla="*/ 1837137 w 150"/>
                  <a:gd name="T3" fmla="*/ 48478 h 173"/>
                  <a:gd name="T4" fmla="*/ 0 w 150"/>
                  <a:gd name="T5" fmla="*/ 126465 h 173"/>
                  <a:gd name="T6" fmla="*/ 3631601 w 150"/>
                  <a:gd name="T7" fmla="*/ 116882 h 173"/>
                  <a:gd name="T8" fmla="*/ 4678203 w 150"/>
                  <a:gd name="T9" fmla="*/ 61751 h 173"/>
                  <a:gd name="T10" fmla="*/ 6826243 w 150"/>
                  <a:gd name="T11" fmla="*/ 19610 h 173"/>
                  <a:gd name="T12" fmla="*/ 4991081 w 150"/>
                  <a:gd name="T13" fmla="*/ 0 h 173"/>
                  <a:gd name="T14" fmla="*/ 499108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4">
                <a:extLst>
                  <a:ext uri="{FF2B5EF4-FFF2-40B4-BE49-F238E27FC236}">
                    <a16:creationId xmlns:a16="http://schemas.microsoft.com/office/drawing/2014/main" id="{906837A0-F4E3-B877-531F-0BC6C256944F}"/>
                  </a:ext>
                </a:extLst>
              </p:cNvPr>
              <p:cNvSpPr>
                <a:spLocks/>
              </p:cNvSpPr>
              <p:nvPr userDrawn="1"/>
            </p:nvSpPr>
            <p:spPr bwMode="auto">
              <a:xfrm>
                <a:off x="123" y="148"/>
                <a:ext cx="2386" cy="1081"/>
              </a:xfrm>
              <a:custGeom>
                <a:avLst/>
                <a:gdLst>
                  <a:gd name="T0" fmla="*/ 7657711 w 1684"/>
                  <a:gd name="T1" fmla="*/ 0 h 880"/>
                  <a:gd name="T2" fmla="*/ 3096055 w 1684"/>
                  <a:gd name="T3" fmla="*/ 30625 h 880"/>
                  <a:gd name="T4" fmla="*/ 0 w 1684"/>
                  <a:gd name="T5" fmla="*/ 122439 h 880"/>
                  <a:gd name="T6" fmla="*/ 3302384 w 1684"/>
                  <a:gd name="T7" fmla="*/ 211149 h 880"/>
                  <a:gd name="T8" fmla="*/ 58044471 w 1684"/>
                  <a:gd name="T9" fmla="*/ 510078 h 880"/>
                  <a:gd name="T10" fmla="*/ 69837043 w 1684"/>
                  <a:gd name="T11" fmla="*/ 491467 h 880"/>
                  <a:gd name="T12" fmla="*/ 79392862 w 1684"/>
                  <a:gd name="T13" fmla="*/ 517771 h 880"/>
                  <a:gd name="T14" fmla="*/ 82708456 w 1684"/>
                  <a:gd name="T15" fmla="*/ 475974 h 880"/>
                  <a:gd name="T16" fmla="*/ 73761111 w 1684"/>
                  <a:gd name="T17" fmla="*/ 390542 h 880"/>
                  <a:gd name="T18" fmla="*/ 70125716 w 1684"/>
                  <a:gd name="T19" fmla="*/ 301563 h 880"/>
                  <a:gd name="T20" fmla="*/ 67256575 w 1684"/>
                  <a:gd name="T21" fmla="*/ 310116 h 880"/>
                  <a:gd name="T22" fmla="*/ 70665448 w 1684"/>
                  <a:gd name="T23" fmla="*/ 390542 h 880"/>
                  <a:gd name="T24" fmla="*/ 77500040 w 1684"/>
                  <a:gd name="T25" fmla="*/ 476305 h 880"/>
                  <a:gd name="T26" fmla="*/ 69404002 w 1684"/>
                  <a:gd name="T27" fmla="*/ 463146 h 880"/>
                  <a:gd name="T28" fmla="*/ 59858028 w 1684"/>
                  <a:gd name="T29" fmla="*/ 478433 h 880"/>
                  <a:gd name="T30" fmla="*/ 61624730 w 1684"/>
                  <a:gd name="T31" fmla="*/ 382189 h 880"/>
                  <a:gd name="T32" fmla="*/ 65717726 w 1684"/>
                  <a:gd name="T33" fmla="*/ 316603 h 880"/>
                  <a:gd name="T34" fmla="*/ 60926198 w 1684"/>
                  <a:gd name="T35" fmla="*/ 324774 h 880"/>
                  <a:gd name="T36" fmla="*/ 57211497 w 1684"/>
                  <a:gd name="T37" fmla="*/ 387472 h 880"/>
                  <a:gd name="T38" fmla="*/ 55949031 w 1684"/>
                  <a:gd name="T39" fmla="*/ 465566 h 880"/>
                  <a:gd name="T40" fmla="*/ 5261190 w 1684"/>
                  <a:gd name="T41" fmla="*/ 182357 h 880"/>
                  <a:gd name="T42" fmla="*/ 3917223 w 1684"/>
                  <a:gd name="T43" fmla="*/ 126309 h 880"/>
                  <a:gd name="T44" fmla="*/ 5056054 w 1684"/>
                  <a:gd name="T45" fmla="*/ 56248 h 880"/>
                  <a:gd name="T46" fmla="*/ 10640358 w 1684"/>
                  <a:gd name="T47" fmla="*/ 0 h 880"/>
                  <a:gd name="T48" fmla="*/ 7657711 w 1684"/>
                  <a:gd name="T49" fmla="*/ 0 h 880"/>
                  <a:gd name="T50" fmla="*/ 765771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5">
                <a:extLst>
                  <a:ext uri="{FF2B5EF4-FFF2-40B4-BE49-F238E27FC236}">
                    <a16:creationId xmlns:a16="http://schemas.microsoft.com/office/drawing/2014/main" id="{08AAE7A3-BBCC-27AA-63EC-A0A81A0BE0BD}"/>
                  </a:ext>
                </a:extLst>
              </p:cNvPr>
              <p:cNvSpPr>
                <a:spLocks/>
              </p:cNvSpPr>
              <p:nvPr userDrawn="1"/>
            </p:nvSpPr>
            <p:spPr bwMode="auto">
              <a:xfrm>
                <a:off x="324" y="158"/>
                <a:ext cx="1686" cy="614"/>
              </a:xfrm>
              <a:custGeom>
                <a:avLst/>
                <a:gdLst>
                  <a:gd name="T0" fmla="*/ 4911757 w 1190"/>
                  <a:gd name="T1" fmla="*/ 0 h 500"/>
                  <a:gd name="T2" fmla="*/ 58380177 w 1190"/>
                  <a:gd name="T3" fmla="*/ 285301 h 500"/>
                  <a:gd name="T4" fmla="*/ 52751401 w 1190"/>
                  <a:gd name="T5" fmla="*/ 291094 h 500"/>
                  <a:gd name="T6" fmla="*/ 0 w 1190"/>
                  <a:gd name="T7" fmla="*/ 15700 h 500"/>
                  <a:gd name="T8" fmla="*/ 4911757 w 1190"/>
                  <a:gd name="T9" fmla="*/ 0 h 500"/>
                  <a:gd name="T10" fmla="*/ 4911757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6">
                <a:extLst>
                  <a:ext uri="{FF2B5EF4-FFF2-40B4-BE49-F238E27FC236}">
                    <a16:creationId xmlns:a16="http://schemas.microsoft.com/office/drawing/2014/main" id="{EE6E2987-8AE9-9568-D984-DA6EA0529D56}"/>
                  </a:ext>
                </a:extLst>
              </p:cNvPr>
              <p:cNvSpPr>
                <a:spLocks/>
              </p:cNvSpPr>
              <p:nvPr userDrawn="1"/>
            </p:nvSpPr>
            <p:spPr bwMode="auto">
              <a:xfrm>
                <a:off x="409" y="251"/>
                <a:ext cx="227" cy="410"/>
              </a:xfrm>
              <a:custGeom>
                <a:avLst/>
                <a:gdLst>
                  <a:gd name="T0" fmla="*/ 5948894 w 160"/>
                  <a:gd name="T1" fmla="*/ 0 h 335"/>
                  <a:gd name="T2" fmla="*/ 974129 w 160"/>
                  <a:gd name="T3" fmla="*/ 55942 h 335"/>
                  <a:gd name="T4" fmla="*/ 0 w 160"/>
                  <a:gd name="T5" fmla="*/ 120517 h 335"/>
                  <a:gd name="T6" fmla="*/ 1707080 w 160"/>
                  <a:gd name="T7" fmla="*/ 164727 h 335"/>
                  <a:gd name="T8" fmla="*/ 4796652 w 160"/>
                  <a:gd name="T9" fmla="*/ 175649 h 335"/>
                  <a:gd name="T10" fmla="*/ 3894406 w 160"/>
                  <a:gd name="T11" fmla="*/ 80458 h 335"/>
                  <a:gd name="T12" fmla="*/ 8183080 w 160"/>
                  <a:gd name="T13" fmla="*/ 9161 h 335"/>
                  <a:gd name="T14" fmla="*/ 5948894 w 160"/>
                  <a:gd name="T15" fmla="*/ 0 h 335"/>
                  <a:gd name="T16" fmla="*/ 594889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7">
                <a:extLst>
                  <a:ext uri="{FF2B5EF4-FFF2-40B4-BE49-F238E27FC236}">
                    <a16:creationId xmlns:a16="http://schemas.microsoft.com/office/drawing/2014/main" id="{21EE1F64-E0AC-55C3-BD9E-1FD6036C277B}"/>
                  </a:ext>
                </a:extLst>
              </p:cNvPr>
              <p:cNvSpPr>
                <a:spLocks/>
              </p:cNvSpPr>
              <p:nvPr userDrawn="1"/>
            </p:nvSpPr>
            <p:spPr bwMode="auto">
              <a:xfrm>
                <a:off x="846" y="536"/>
                <a:ext cx="691" cy="364"/>
              </a:xfrm>
              <a:custGeom>
                <a:avLst/>
                <a:gdLst>
                  <a:gd name="T0" fmla="*/ 647778 w 489"/>
                  <a:gd name="T1" fmla="*/ 20920 h 296"/>
                  <a:gd name="T2" fmla="*/ 7219719 w 489"/>
                  <a:gd name="T3" fmla="*/ 40377 h 296"/>
                  <a:gd name="T4" fmla="*/ 14649632 w 489"/>
                  <a:gd name="T5" fmla="*/ 83484 h 296"/>
                  <a:gd name="T6" fmla="*/ 19895877 w 489"/>
                  <a:gd name="T7" fmla="*/ 148057 h 296"/>
                  <a:gd name="T8" fmla="*/ 14738308 w 489"/>
                  <a:gd name="T9" fmla="*/ 140001 h 296"/>
                  <a:gd name="T10" fmla="*/ 6266909 w 489"/>
                  <a:gd name="T11" fmla="*/ 88967 h 296"/>
                  <a:gd name="T12" fmla="*/ 2255209 w 489"/>
                  <a:gd name="T13" fmla="*/ 48670 h 296"/>
                  <a:gd name="T14" fmla="*/ 4823641 w 489"/>
                  <a:gd name="T15" fmla="*/ 99179 h 296"/>
                  <a:gd name="T16" fmla="*/ 12294312 w 489"/>
                  <a:gd name="T17" fmla="*/ 164132 h 296"/>
                  <a:gd name="T18" fmla="*/ 21058174 w 489"/>
                  <a:gd name="T19" fmla="*/ 180587 h 296"/>
                  <a:gd name="T20" fmla="*/ 22102477 w 489"/>
                  <a:gd name="T21" fmla="*/ 136300 h 296"/>
                  <a:gd name="T22" fmla="*/ 17814289 w 489"/>
                  <a:gd name="T23" fmla="*/ 73293 h 296"/>
                  <a:gd name="T24" fmla="*/ 7676254 w 489"/>
                  <a:gd name="T25" fmla="*/ 10556 h 296"/>
                  <a:gd name="T26" fmla="*/ 0 w 489"/>
                  <a:gd name="T27" fmla="*/ 0 h 296"/>
                  <a:gd name="T28" fmla="*/ 647778 w 489"/>
                  <a:gd name="T29" fmla="*/ 20920 h 296"/>
                  <a:gd name="T30" fmla="*/ 647778 w 489"/>
                  <a:gd name="T31" fmla="*/ 2092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nvGrpSpPr>
          <p:cNvPr id="13" name="Group 18">
            <a:extLst>
              <a:ext uri="{FF2B5EF4-FFF2-40B4-BE49-F238E27FC236}">
                <a16:creationId xmlns:a16="http://schemas.microsoft.com/office/drawing/2014/main" id="{C7B3CA4A-15BE-10AB-924C-4444186DD22F}"/>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6A43B7FD-F888-9103-1C63-14FE867D1637}"/>
                </a:ext>
              </a:extLst>
            </p:cNvPr>
            <p:cNvSpPr>
              <a:spLocks/>
            </p:cNvSpPr>
            <p:nvPr userDrawn="1"/>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0">
              <a:extLst>
                <a:ext uri="{FF2B5EF4-FFF2-40B4-BE49-F238E27FC236}">
                  <a16:creationId xmlns:a16="http://schemas.microsoft.com/office/drawing/2014/main" id="{BD50ED09-CBCE-B029-D262-4BF72A43EEB5}"/>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1">
              <a:extLst>
                <a:ext uri="{FF2B5EF4-FFF2-40B4-BE49-F238E27FC236}">
                  <a16:creationId xmlns:a16="http://schemas.microsoft.com/office/drawing/2014/main" id="{ADA93CF7-BEA2-3F88-2492-0A14C4EA7E37}"/>
                </a:ext>
              </a:extLst>
            </p:cNvPr>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7" name="Group 22">
              <a:extLst>
                <a:ext uri="{FF2B5EF4-FFF2-40B4-BE49-F238E27FC236}">
                  <a16:creationId xmlns:a16="http://schemas.microsoft.com/office/drawing/2014/main" id="{1BD0EBDC-ABDA-3DFB-9ADB-DB1B84CA4F4F}"/>
                </a:ext>
              </a:extLst>
            </p:cNvPr>
            <p:cNvGrpSpPr>
              <a:grpSpLocks/>
            </p:cNvGrpSpPr>
            <p:nvPr userDrawn="1"/>
          </p:nvGrpSpPr>
          <p:grpSpPr bwMode="auto">
            <a:xfrm>
              <a:off x="4986" y="2752"/>
              <a:ext cx="468" cy="667"/>
              <a:chOff x="4986" y="2752"/>
              <a:chExt cx="468" cy="667"/>
            </a:xfrm>
          </p:grpSpPr>
          <p:sp>
            <p:nvSpPr>
              <p:cNvPr id="18" name="Freeform 23">
                <a:extLst>
                  <a:ext uri="{FF2B5EF4-FFF2-40B4-BE49-F238E27FC236}">
                    <a16:creationId xmlns:a16="http://schemas.microsoft.com/office/drawing/2014/main" id="{DC9984EF-B7D1-BA7D-976B-DB55E3359A3B}"/>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4">
                <a:extLst>
                  <a:ext uri="{FF2B5EF4-FFF2-40B4-BE49-F238E27FC236}">
                    <a16:creationId xmlns:a16="http://schemas.microsoft.com/office/drawing/2014/main" id="{94B09CBB-4C6A-2AE8-ABB4-7FF93BAB1E20}"/>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5">
                <a:extLst>
                  <a:ext uri="{FF2B5EF4-FFF2-40B4-BE49-F238E27FC236}">
                    <a16:creationId xmlns:a16="http://schemas.microsoft.com/office/drawing/2014/main" id="{1E73CF5A-47EC-F739-9E31-63624620A589}"/>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6">
                <a:extLst>
                  <a:ext uri="{FF2B5EF4-FFF2-40B4-BE49-F238E27FC236}">
                    <a16:creationId xmlns:a16="http://schemas.microsoft.com/office/drawing/2014/main" id="{C8B4EE7D-F6EE-05C6-92C8-4CBF621E862A}"/>
                  </a:ext>
                </a:extLst>
              </p:cNvPr>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7">
                <a:extLst>
                  <a:ext uri="{FF2B5EF4-FFF2-40B4-BE49-F238E27FC236}">
                    <a16:creationId xmlns:a16="http://schemas.microsoft.com/office/drawing/2014/main" id="{283B6E20-C5B6-ED6D-4C0F-2530B940F4F7}"/>
                  </a:ext>
                </a:extLst>
              </p:cNvPr>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3" name="Freeform 28">
            <a:extLst>
              <a:ext uri="{FF2B5EF4-FFF2-40B4-BE49-F238E27FC236}">
                <a16:creationId xmlns:a16="http://schemas.microsoft.com/office/drawing/2014/main" id="{8A9BC6C9-2E93-45C1-44CA-4A6BBC992B86}"/>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Freeform 29">
            <a:extLst>
              <a:ext uri="{FF2B5EF4-FFF2-40B4-BE49-F238E27FC236}">
                <a16:creationId xmlns:a16="http://schemas.microsoft.com/office/drawing/2014/main" id="{640C4BC6-16BB-F14D-350B-6BC01C03A815}"/>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1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000000"/>
                  </a:outerShdw>
                </a:effectLst>
              </a:defRPr>
            </a:lvl1pPr>
          </a:lstStyle>
          <a:p>
            <a:pPr lvl="0"/>
            <a:r>
              <a:rPr lang="en-GB" altLang="en-US" noProof="0"/>
              <a:t>Click to edit Master title style</a:t>
            </a:r>
          </a:p>
        </p:txBody>
      </p:sp>
      <p:sp>
        <p:nvSpPr>
          <p:cNvPr id="9011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FFFF"/>
                  </a:outerShdw>
                </a:effectLst>
              </a:defRPr>
            </a:lvl1pPr>
          </a:lstStyle>
          <a:p>
            <a:pPr lvl="0"/>
            <a:r>
              <a:rPr lang="en-GB" altLang="en-US" noProof="0"/>
              <a:t>Click to edit Master subtitle style</a:t>
            </a:r>
          </a:p>
        </p:txBody>
      </p:sp>
      <p:sp>
        <p:nvSpPr>
          <p:cNvPr id="25" name="Rectangle 5">
            <a:extLst>
              <a:ext uri="{FF2B5EF4-FFF2-40B4-BE49-F238E27FC236}">
                <a16:creationId xmlns:a16="http://schemas.microsoft.com/office/drawing/2014/main" id="{46C6AD27-AF70-88AD-71F1-45DFF69A297C}"/>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GB" altLang="en-US"/>
          </a:p>
        </p:txBody>
      </p:sp>
      <p:sp>
        <p:nvSpPr>
          <p:cNvPr id="26" name="Rectangle 6">
            <a:extLst>
              <a:ext uri="{FF2B5EF4-FFF2-40B4-BE49-F238E27FC236}">
                <a16:creationId xmlns:a16="http://schemas.microsoft.com/office/drawing/2014/main" id="{9E86DAFA-5C4E-44F8-10E8-FD8857BA750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GB" altLang="en-US"/>
          </a:p>
        </p:txBody>
      </p:sp>
      <p:sp>
        <p:nvSpPr>
          <p:cNvPr id="27" name="Rectangle 7">
            <a:extLst>
              <a:ext uri="{FF2B5EF4-FFF2-40B4-BE49-F238E27FC236}">
                <a16:creationId xmlns:a16="http://schemas.microsoft.com/office/drawing/2014/main" id="{47FA30B3-AD6B-FEB5-0A63-678F9ADCC375}"/>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24B5906D-489C-42FD-B7C2-8000C96B9965}" type="slidenum">
              <a:rPr lang="en-GB" altLang="en-US"/>
              <a:pPr>
                <a:defRPr/>
              </a:pPr>
              <a:t>‹#›</a:t>
            </a:fld>
            <a:endParaRPr lang="en-GB" altLang="en-US"/>
          </a:p>
        </p:txBody>
      </p:sp>
    </p:spTree>
    <p:extLst>
      <p:ext uri="{BB962C8B-B14F-4D97-AF65-F5344CB8AC3E}">
        <p14:creationId xmlns:p14="http://schemas.microsoft.com/office/powerpoint/2010/main" val="158434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A3F06E13-326B-2750-F41F-C836E772C63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4EC1482-0357-71DC-08CA-4566B99995C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B933A9B5-887C-2FA4-AD6D-BEED25185AE9}"/>
              </a:ext>
            </a:extLst>
          </p:cNvPr>
          <p:cNvSpPr>
            <a:spLocks noGrp="1" noChangeArrowheads="1"/>
          </p:cNvSpPr>
          <p:nvPr>
            <p:ph type="sldNum" sz="quarter" idx="12"/>
          </p:nvPr>
        </p:nvSpPr>
        <p:spPr>
          <a:ln/>
        </p:spPr>
        <p:txBody>
          <a:bodyPr/>
          <a:lstStyle>
            <a:lvl1pPr>
              <a:defRPr/>
            </a:lvl1pPr>
          </a:lstStyle>
          <a:p>
            <a:pPr>
              <a:defRPr/>
            </a:pPr>
            <a:fld id="{C647C8BE-9161-489A-8CF8-1024C1CD8EA7}" type="slidenum">
              <a:rPr lang="en-GB" altLang="en-US"/>
              <a:pPr>
                <a:defRPr/>
              </a:pPr>
              <a:t>‹#›</a:t>
            </a:fld>
            <a:endParaRPr lang="en-GB" altLang="en-US"/>
          </a:p>
        </p:txBody>
      </p:sp>
    </p:spTree>
    <p:extLst>
      <p:ext uri="{BB962C8B-B14F-4D97-AF65-F5344CB8AC3E}">
        <p14:creationId xmlns:p14="http://schemas.microsoft.com/office/powerpoint/2010/main" val="55015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913C9467-95ED-07BE-AEC6-AAC4DD17F4D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385911D-9612-4F3C-C61D-4953B355449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80163CC8-C093-A435-AD43-F8E4204D5F2C}"/>
              </a:ext>
            </a:extLst>
          </p:cNvPr>
          <p:cNvSpPr>
            <a:spLocks noGrp="1" noChangeArrowheads="1"/>
          </p:cNvSpPr>
          <p:nvPr>
            <p:ph type="sldNum" sz="quarter" idx="12"/>
          </p:nvPr>
        </p:nvSpPr>
        <p:spPr>
          <a:ln/>
        </p:spPr>
        <p:txBody>
          <a:bodyPr/>
          <a:lstStyle>
            <a:lvl1pPr>
              <a:defRPr/>
            </a:lvl1pPr>
          </a:lstStyle>
          <a:p>
            <a:pPr>
              <a:defRPr/>
            </a:pPr>
            <a:fld id="{06244731-B71D-46B8-9DBC-5B94B125ADD0}" type="slidenum">
              <a:rPr lang="en-GB" altLang="en-US"/>
              <a:pPr>
                <a:defRPr/>
              </a:pPr>
              <a:t>‹#›</a:t>
            </a:fld>
            <a:endParaRPr lang="en-GB" altLang="en-US"/>
          </a:p>
        </p:txBody>
      </p:sp>
    </p:spTree>
    <p:extLst>
      <p:ext uri="{BB962C8B-B14F-4D97-AF65-F5344CB8AC3E}">
        <p14:creationId xmlns:p14="http://schemas.microsoft.com/office/powerpoint/2010/main" val="869867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FAA9C349-2B46-CEBC-EE98-E2D9A5A34B2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A925FE1C-8EC9-9D7F-6697-3E8EF733122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7">
            <a:extLst>
              <a:ext uri="{FF2B5EF4-FFF2-40B4-BE49-F238E27FC236}">
                <a16:creationId xmlns:a16="http://schemas.microsoft.com/office/drawing/2014/main" id="{C3BA9DFE-0CB6-C064-E0E0-E342963440FD}"/>
              </a:ext>
            </a:extLst>
          </p:cNvPr>
          <p:cNvSpPr>
            <a:spLocks noGrp="1" noChangeArrowheads="1"/>
          </p:cNvSpPr>
          <p:nvPr>
            <p:ph type="sldNum" sz="quarter" idx="12"/>
          </p:nvPr>
        </p:nvSpPr>
        <p:spPr>
          <a:ln/>
        </p:spPr>
        <p:txBody>
          <a:bodyPr/>
          <a:lstStyle>
            <a:lvl1pPr>
              <a:defRPr/>
            </a:lvl1pPr>
          </a:lstStyle>
          <a:p>
            <a:pPr>
              <a:defRPr/>
            </a:pPr>
            <a:fld id="{6CD8E6E2-5469-4925-8396-0ED046F1ED02}" type="slidenum">
              <a:rPr lang="en-GB" altLang="en-US"/>
              <a:pPr>
                <a:defRPr/>
              </a:pPr>
              <a:t>‹#›</a:t>
            </a:fld>
            <a:endParaRPr lang="en-GB" altLang="en-US"/>
          </a:p>
        </p:txBody>
      </p:sp>
    </p:spTree>
    <p:extLst>
      <p:ext uri="{BB962C8B-B14F-4D97-AF65-F5344CB8AC3E}">
        <p14:creationId xmlns:p14="http://schemas.microsoft.com/office/powerpoint/2010/main" val="185511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6870700" cy="1600200"/>
          </a:xfrm>
        </p:spPr>
        <p:txBody>
          <a:bodyPr/>
          <a:lstStyle/>
          <a:p>
            <a:r>
              <a:rPr lang="en-US"/>
              <a:t>Click to edit Master title style</a:t>
            </a:r>
            <a:endParaRPr lang="en-GB"/>
          </a:p>
        </p:txBody>
      </p:sp>
      <p:sp>
        <p:nvSpPr>
          <p:cNvPr id="3" name="Content Placeholder 2"/>
          <p:cNvSpPr>
            <a:spLocks noGrp="1"/>
          </p:cNvSpPr>
          <p:nvPr>
            <p:ph sz="quarter" idx="1"/>
          </p:nvPr>
        </p:nvSpPr>
        <p:spPr>
          <a:xfrm>
            <a:off x="6858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858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70D1AF00-DABE-107F-64D7-726BEFBF178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114D378C-E0D8-FD28-2475-6BD615285D1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1182485-99A3-BB55-6A98-8FACDF6002DD}"/>
              </a:ext>
            </a:extLst>
          </p:cNvPr>
          <p:cNvSpPr>
            <a:spLocks noGrp="1" noChangeArrowheads="1"/>
          </p:cNvSpPr>
          <p:nvPr>
            <p:ph type="sldNum" sz="quarter" idx="12"/>
          </p:nvPr>
        </p:nvSpPr>
        <p:spPr>
          <a:ln/>
        </p:spPr>
        <p:txBody>
          <a:bodyPr/>
          <a:lstStyle>
            <a:lvl1pPr>
              <a:defRPr/>
            </a:lvl1pPr>
          </a:lstStyle>
          <a:p>
            <a:pPr>
              <a:defRPr/>
            </a:pPr>
            <a:fld id="{45DCF655-3C5A-4F20-AF68-810C6407659D}" type="slidenum">
              <a:rPr lang="en-GB" altLang="en-US"/>
              <a:pPr>
                <a:defRPr/>
              </a:pPr>
              <a:t>‹#›</a:t>
            </a:fld>
            <a:endParaRPr lang="en-GB" altLang="en-US"/>
          </a:p>
        </p:txBody>
      </p:sp>
    </p:spTree>
    <p:extLst>
      <p:ext uri="{BB962C8B-B14F-4D97-AF65-F5344CB8AC3E}">
        <p14:creationId xmlns:p14="http://schemas.microsoft.com/office/powerpoint/2010/main" val="355391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C9298276-F0CB-7F40-DA77-0D0354CEB6C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BA15921-4E89-D4A8-9175-8DDFFB26244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2D8A25C3-6D75-5801-27A5-24BBF4FEC0F7}"/>
              </a:ext>
            </a:extLst>
          </p:cNvPr>
          <p:cNvSpPr>
            <a:spLocks noGrp="1" noChangeArrowheads="1"/>
          </p:cNvSpPr>
          <p:nvPr>
            <p:ph type="sldNum" sz="quarter" idx="12"/>
          </p:nvPr>
        </p:nvSpPr>
        <p:spPr>
          <a:ln/>
        </p:spPr>
        <p:txBody>
          <a:bodyPr/>
          <a:lstStyle>
            <a:lvl1pPr>
              <a:defRPr/>
            </a:lvl1pPr>
          </a:lstStyle>
          <a:p>
            <a:pPr>
              <a:defRPr/>
            </a:pPr>
            <a:fld id="{A2716AD0-BB1E-4C2E-89EF-0E92BAF6FC8C}" type="slidenum">
              <a:rPr lang="en-GB" altLang="en-US"/>
              <a:pPr>
                <a:defRPr/>
              </a:pPr>
              <a:t>‹#›</a:t>
            </a:fld>
            <a:endParaRPr lang="en-GB" altLang="en-US"/>
          </a:p>
        </p:txBody>
      </p:sp>
    </p:spTree>
    <p:extLst>
      <p:ext uri="{BB962C8B-B14F-4D97-AF65-F5344CB8AC3E}">
        <p14:creationId xmlns:p14="http://schemas.microsoft.com/office/powerpoint/2010/main" val="120904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7BC99C6C-F7C7-4944-CC06-47A1D61D9FA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C189306-64C1-16B2-7559-5C9C520BAD4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0D30B232-FC56-0A50-D6F9-C57D82D8028B}"/>
              </a:ext>
            </a:extLst>
          </p:cNvPr>
          <p:cNvSpPr>
            <a:spLocks noGrp="1" noChangeArrowheads="1"/>
          </p:cNvSpPr>
          <p:nvPr>
            <p:ph type="sldNum" sz="quarter" idx="12"/>
          </p:nvPr>
        </p:nvSpPr>
        <p:spPr>
          <a:ln/>
        </p:spPr>
        <p:txBody>
          <a:bodyPr/>
          <a:lstStyle>
            <a:lvl1pPr>
              <a:defRPr/>
            </a:lvl1pPr>
          </a:lstStyle>
          <a:p>
            <a:pPr>
              <a:defRPr/>
            </a:pPr>
            <a:fld id="{63B1D238-2395-4DC8-BD6C-C3E0333D8AD8}" type="slidenum">
              <a:rPr lang="en-GB" altLang="en-US"/>
              <a:pPr>
                <a:defRPr/>
              </a:pPr>
              <a:t>‹#›</a:t>
            </a:fld>
            <a:endParaRPr lang="en-GB" altLang="en-US"/>
          </a:p>
        </p:txBody>
      </p:sp>
    </p:spTree>
    <p:extLst>
      <p:ext uri="{BB962C8B-B14F-4D97-AF65-F5344CB8AC3E}">
        <p14:creationId xmlns:p14="http://schemas.microsoft.com/office/powerpoint/2010/main" val="218141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992EA2F8-EFF1-D0F2-97F9-29C9F5D47DE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A6126C0-4A2C-355D-E3DC-510B3A1BDE2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0ACDB531-8FC3-86BE-ADC0-9E7B28B7C78D}"/>
              </a:ext>
            </a:extLst>
          </p:cNvPr>
          <p:cNvSpPr>
            <a:spLocks noGrp="1" noChangeArrowheads="1"/>
          </p:cNvSpPr>
          <p:nvPr>
            <p:ph type="sldNum" sz="quarter" idx="12"/>
          </p:nvPr>
        </p:nvSpPr>
        <p:spPr>
          <a:ln/>
        </p:spPr>
        <p:txBody>
          <a:bodyPr/>
          <a:lstStyle>
            <a:lvl1pPr>
              <a:defRPr/>
            </a:lvl1pPr>
          </a:lstStyle>
          <a:p>
            <a:pPr>
              <a:defRPr/>
            </a:pPr>
            <a:fld id="{DE920831-69A4-4CD3-B474-AAB5AB32C20D}" type="slidenum">
              <a:rPr lang="en-GB" altLang="en-US"/>
              <a:pPr>
                <a:defRPr/>
              </a:pPr>
              <a:t>‹#›</a:t>
            </a:fld>
            <a:endParaRPr lang="en-GB" altLang="en-US"/>
          </a:p>
        </p:txBody>
      </p:sp>
    </p:spTree>
    <p:extLst>
      <p:ext uri="{BB962C8B-B14F-4D97-AF65-F5344CB8AC3E}">
        <p14:creationId xmlns:p14="http://schemas.microsoft.com/office/powerpoint/2010/main" val="245437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1A6125C5-66C2-B416-4B85-E5ED29BE40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15BA1927-B25D-1167-0511-D30116C7942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DA393BD-3D8B-D218-3F29-01833E35DC81}"/>
              </a:ext>
            </a:extLst>
          </p:cNvPr>
          <p:cNvSpPr>
            <a:spLocks noGrp="1" noChangeArrowheads="1"/>
          </p:cNvSpPr>
          <p:nvPr>
            <p:ph type="sldNum" sz="quarter" idx="12"/>
          </p:nvPr>
        </p:nvSpPr>
        <p:spPr>
          <a:ln/>
        </p:spPr>
        <p:txBody>
          <a:bodyPr/>
          <a:lstStyle>
            <a:lvl1pPr>
              <a:defRPr/>
            </a:lvl1pPr>
          </a:lstStyle>
          <a:p>
            <a:pPr>
              <a:defRPr/>
            </a:pPr>
            <a:fld id="{E276DAB2-7985-4FA7-8272-7668F373007D}" type="slidenum">
              <a:rPr lang="en-GB" altLang="en-US"/>
              <a:pPr>
                <a:defRPr/>
              </a:pPr>
              <a:t>‹#›</a:t>
            </a:fld>
            <a:endParaRPr lang="en-GB" altLang="en-US"/>
          </a:p>
        </p:txBody>
      </p:sp>
    </p:spTree>
    <p:extLst>
      <p:ext uri="{BB962C8B-B14F-4D97-AF65-F5344CB8AC3E}">
        <p14:creationId xmlns:p14="http://schemas.microsoft.com/office/powerpoint/2010/main" val="3323834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44277823-618E-BDEF-25AA-568A45F5535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6E0A3D0E-9DF6-F8C8-732E-9A44EC1BDFB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a:extLst>
              <a:ext uri="{FF2B5EF4-FFF2-40B4-BE49-F238E27FC236}">
                <a16:creationId xmlns:a16="http://schemas.microsoft.com/office/drawing/2014/main" id="{75742D33-557C-4967-8AA0-D4EF941EEE7E}"/>
              </a:ext>
            </a:extLst>
          </p:cNvPr>
          <p:cNvSpPr>
            <a:spLocks noGrp="1" noChangeArrowheads="1"/>
          </p:cNvSpPr>
          <p:nvPr>
            <p:ph type="sldNum" sz="quarter" idx="12"/>
          </p:nvPr>
        </p:nvSpPr>
        <p:spPr>
          <a:ln/>
        </p:spPr>
        <p:txBody>
          <a:bodyPr/>
          <a:lstStyle>
            <a:lvl1pPr>
              <a:defRPr/>
            </a:lvl1pPr>
          </a:lstStyle>
          <a:p>
            <a:pPr>
              <a:defRPr/>
            </a:pPr>
            <a:fld id="{085AE15F-7C4F-4F23-B23B-1D19124098A2}" type="slidenum">
              <a:rPr lang="en-GB" altLang="en-US"/>
              <a:pPr>
                <a:defRPr/>
              </a:pPr>
              <a:t>‹#›</a:t>
            </a:fld>
            <a:endParaRPr lang="en-GB" altLang="en-US"/>
          </a:p>
        </p:txBody>
      </p:sp>
    </p:spTree>
    <p:extLst>
      <p:ext uri="{BB962C8B-B14F-4D97-AF65-F5344CB8AC3E}">
        <p14:creationId xmlns:p14="http://schemas.microsoft.com/office/powerpoint/2010/main" val="30791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D4E4239-7212-C6AA-3EA8-3C9A5BE6825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a:extLst>
              <a:ext uri="{FF2B5EF4-FFF2-40B4-BE49-F238E27FC236}">
                <a16:creationId xmlns:a16="http://schemas.microsoft.com/office/drawing/2014/main" id="{EA367772-F56A-2026-6856-3E4470D29FA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a:extLst>
              <a:ext uri="{FF2B5EF4-FFF2-40B4-BE49-F238E27FC236}">
                <a16:creationId xmlns:a16="http://schemas.microsoft.com/office/drawing/2014/main" id="{4CE775AE-618A-905C-CBD5-AD56E1C4D706}"/>
              </a:ext>
            </a:extLst>
          </p:cNvPr>
          <p:cNvSpPr>
            <a:spLocks noGrp="1" noChangeArrowheads="1"/>
          </p:cNvSpPr>
          <p:nvPr>
            <p:ph type="sldNum" sz="quarter" idx="12"/>
          </p:nvPr>
        </p:nvSpPr>
        <p:spPr>
          <a:ln/>
        </p:spPr>
        <p:txBody>
          <a:bodyPr/>
          <a:lstStyle>
            <a:lvl1pPr>
              <a:defRPr/>
            </a:lvl1pPr>
          </a:lstStyle>
          <a:p>
            <a:pPr>
              <a:defRPr/>
            </a:pPr>
            <a:fld id="{C280B9FD-99C5-4577-A7E9-C6576B48EDCF}" type="slidenum">
              <a:rPr lang="en-GB" altLang="en-US"/>
              <a:pPr>
                <a:defRPr/>
              </a:pPr>
              <a:t>‹#›</a:t>
            </a:fld>
            <a:endParaRPr lang="en-GB" altLang="en-US"/>
          </a:p>
        </p:txBody>
      </p:sp>
    </p:spTree>
    <p:extLst>
      <p:ext uri="{BB962C8B-B14F-4D97-AF65-F5344CB8AC3E}">
        <p14:creationId xmlns:p14="http://schemas.microsoft.com/office/powerpoint/2010/main" val="87104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0D42525-5749-F91A-EBAC-2A0059068E6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E727BDB-669A-D5CE-AEEF-4AC3FD0052E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F9C47535-8FDB-BD32-5915-448C3D9F0615}"/>
              </a:ext>
            </a:extLst>
          </p:cNvPr>
          <p:cNvSpPr>
            <a:spLocks noGrp="1" noChangeArrowheads="1"/>
          </p:cNvSpPr>
          <p:nvPr>
            <p:ph type="sldNum" sz="quarter" idx="12"/>
          </p:nvPr>
        </p:nvSpPr>
        <p:spPr>
          <a:ln/>
        </p:spPr>
        <p:txBody>
          <a:bodyPr/>
          <a:lstStyle>
            <a:lvl1pPr>
              <a:defRPr/>
            </a:lvl1pPr>
          </a:lstStyle>
          <a:p>
            <a:pPr>
              <a:defRPr/>
            </a:pPr>
            <a:fld id="{776C9485-4764-489F-837C-35BBC233594B}" type="slidenum">
              <a:rPr lang="en-GB" altLang="en-US"/>
              <a:pPr>
                <a:defRPr/>
              </a:pPr>
              <a:t>‹#›</a:t>
            </a:fld>
            <a:endParaRPr lang="en-GB" altLang="en-US"/>
          </a:p>
        </p:txBody>
      </p:sp>
    </p:spTree>
    <p:extLst>
      <p:ext uri="{BB962C8B-B14F-4D97-AF65-F5344CB8AC3E}">
        <p14:creationId xmlns:p14="http://schemas.microsoft.com/office/powerpoint/2010/main" val="107245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519B8B5-5E0C-DC0F-3077-28170525853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89A53BC-97C2-3871-5FA1-79144F6D581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4FD90707-5FDF-664D-193C-5C33932DA03C}"/>
              </a:ext>
            </a:extLst>
          </p:cNvPr>
          <p:cNvSpPr>
            <a:spLocks noGrp="1" noChangeArrowheads="1"/>
          </p:cNvSpPr>
          <p:nvPr>
            <p:ph type="sldNum" sz="quarter" idx="12"/>
          </p:nvPr>
        </p:nvSpPr>
        <p:spPr>
          <a:ln/>
        </p:spPr>
        <p:txBody>
          <a:bodyPr/>
          <a:lstStyle>
            <a:lvl1pPr>
              <a:defRPr/>
            </a:lvl1pPr>
          </a:lstStyle>
          <a:p>
            <a:pPr>
              <a:defRPr/>
            </a:pPr>
            <a:fld id="{80489311-C9F4-48ED-85A2-CC0DC269AB53}" type="slidenum">
              <a:rPr lang="en-GB" altLang="en-US"/>
              <a:pPr>
                <a:defRPr/>
              </a:pPr>
              <a:t>‹#›</a:t>
            </a:fld>
            <a:endParaRPr lang="en-GB" altLang="en-US"/>
          </a:p>
        </p:txBody>
      </p:sp>
    </p:spTree>
    <p:extLst>
      <p:ext uri="{BB962C8B-B14F-4D97-AF65-F5344CB8AC3E}">
        <p14:creationId xmlns:p14="http://schemas.microsoft.com/office/powerpoint/2010/main" val="308688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1347387F-C9B4-1285-4CF7-9A60EFA01CD1}"/>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7" name="Rectangle 3">
            <a:extLst>
              <a:ext uri="{FF2B5EF4-FFF2-40B4-BE49-F238E27FC236}">
                <a16:creationId xmlns:a16="http://schemas.microsoft.com/office/drawing/2014/main" id="{0C14E8E4-E7A5-A2C0-DCE2-969D7FC3C9BC}"/>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a:extLst>
              <a:ext uri="{FF2B5EF4-FFF2-40B4-BE49-F238E27FC236}">
                <a16:creationId xmlns:a16="http://schemas.microsoft.com/office/drawing/2014/main" id="{5F2F885B-5546-2563-F696-4889D019F855}"/>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9093" name="Rectangle 5">
            <a:extLst>
              <a:ext uri="{FF2B5EF4-FFF2-40B4-BE49-F238E27FC236}">
                <a16:creationId xmlns:a16="http://schemas.microsoft.com/office/drawing/2014/main" id="{69ED3327-9707-8352-0244-BF8826580C6D}"/>
              </a:ext>
            </a:extLst>
          </p:cNvPr>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cs typeface="Arial" charset="0"/>
              </a:defRPr>
            </a:lvl1pPr>
          </a:lstStyle>
          <a:p>
            <a:pPr>
              <a:defRPr/>
            </a:pPr>
            <a:endParaRPr lang="en-GB" altLang="en-US"/>
          </a:p>
        </p:txBody>
      </p:sp>
      <p:sp>
        <p:nvSpPr>
          <p:cNvPr id="89094" name="Rectangle 6">
            <a:extLst>
              <a:ext uri="{FF2B5EF4-FFF2-40B4-BE49-F238E27FC236}">
                <a16:creationId xmlns:a16="http://schemas.microsoft.com/office/drawing/2014/main" id="{FBC1D112-77C2-B986-4963-C29EFB382225}"/>
              </a:ext>
            </a:extLst>
          </p:cNvPr>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cs typeface="Arial" charset="0"/>
              </a:defRPr>
            </a:lvl1pPr>
          </a:lstStyle>
          <a:p>
            <a:pPr>
              <a:defRPr/>
            </a:pPr>
            <a:endParaRPr lang="en-GB" altLang="en-US"/>
          </a:p>
        </p:txBody>
      </p:sp>
      <p:sp>
        <p:nvSpPr>
          <p:cNvPr id="89095" name="Rectangle 7">
            <a:extLst>
              <a:ext uri="{FF2B5EF4-FFF2-40B4-BE49-F238E27FC236}">
                <a16:creationId xmlns:a16="http://schemas.microsoft.com/office/drawing/2014/main" id="{69F4E137-8DE8-5005-B4AE-7987CB1D8BBD}"/>
              </a:ext>
            </a:extLst>
          </p:cNvPr>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2AD0114-3197-40ED-BEBB-00BA9EEA9BB0}" type="slidenum">
              <a:rPr lang="en-GB" altLang="en-US"/>
              <a:pPr>
                <a:defRPr/>
              </a:pPr>
              <a:t>‹#›</a:t>
            </a:fld>
            <a:endParaRPr lang="en-GB" altLang="en-US"/>
          </a:p>
        </p:txBody>
      </p:sp>
      <p:sp>
        <p:nvSpPr>
          <p:cNvPr id="1032" name="Freeform 8">
            <a:extLst>
              <a:ext uri="{FF2B5EF4-FFF2-40B4-BE49-F238E27FC236}">
                <a16:creationId xmlns:a16="http://schemas.microsoft.com/office/drawing/2014/main" id="{516E518B-7118-9DB9-E701-5EB26D4837A3}"/>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9">
            <a:extLst>
              <a:ext uri="{FF2B5EF4-FFF2-40B4-BE49-F238E27FC236}">
                <a16:creationId xmlns:a16="http://schemas.microsoft.com/office/drawing/2014/main" id="{1343749C-4A8C-1BE9-B01A-BF2846B53E48}"/>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 name="Group 10">
            <a:extLst>
              <a:ext uri="{FF2B5EF4-FFF2-40B4-BE49-F238E27FC236}">
                <a16:creationId xmlns:a16="http://schemas.microsoft.com/office/drawing/2014/main" id="{7649D7F2-95E1-93F3-598C-79BF7035EAB6}"/>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DE90C17C-7FE1-5764-4E4C-9F177D5944D3}"/>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2">
              <a:extLst>
                <a:ext uri="{FF2B5EF4-FFF2-40B4-BE49-F238E27FC236}">
                  <a16:creationId xmlns:a16="http://schemas.microsoft.com/office/drawing/2014/main" id="{4BCA83E6-6476-D503-48F4-B922513AF5D7}"/>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3">
              <a:extLst>
                <a:ext uri="{FF2B5EF4-FFF2-40B4-BE49-F238E27FC236}">
                  <a16:creationId xmlns:a16="http://schemas.microsoft.com/office/drawing/2014/main" id="{A66E8A76-A02F-17D6-216D-BA5A8945EBD8}"/>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4">
              <a:extLst>
                <a:ext uri="{FF2B5EF4-FFF2-40B4-BE49-F238E27FC236}">
                  <a16:creationId xmlns:a16="http://schemas.microsoft.com/office/drawing/2014/main" id="{FFDF776C-AEBF-A513-2997-18186B69A787}"/>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15">
              <a:extLst>
                <a:ext uri="{FF2B5EF4-FFF2-40B4-BE49-F238E27FC236}">
                  <a16:creationId xmlns:a16="http://schemas.microsoft.com/office/drawing/2014/main" id="{013B3997-1707-E0AB-871F-8083FDF44A84}"/>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16">
              <a:extLst>
                <a:ext uri="{FF2B5EF4-FFF2-40B4-BE49-F238E27FC236}">
                  <a16:creationId xmlns:a16="http://schemas.microsoft.com/office/drawing/2014/main" id="{D6B5C595-FC91-2D8B-4124-8DDEFB3CFA65}"/>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17">
              <a:extLst>
                <a:ext uri="{FF2B5EF4-FFF2-40B4-BE49-F238E27FC236}">
                  <a16:creationId xmlns:a16="http://schemas.microsoft.com/office/drawing/2014/main" id="{5A2D4CB7-AF14-6DC5-F28F-AF421ED5A284}"/>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18">
              <a:extLst>
                <a:ext uri="{FF2B5EF4-FFF2-40B4-BE49-F238E27FC236}">
                  <a16:creationId xmlns:a16="http://schemas.microsoft.com/office/drawing/2014/main" id="{6D9B1F28-F41F-7F47-8597-558092018743}"/>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19">
              <a:extLst>
                <a:ext uri="{FF2B5EF4-FFF2-40B4-BE49-F238E27FC236}">
                  <a16:creationId xmlns:a16="http://schemas.microsoft.com/office/drawing/2014/main" id="{15E3DE61-79DE-6F5D-AB60-8A384D87C504}"/>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0" name="Group 20">
              <a:extLst>
                <a:ext uri="{FF2B5EF4-FFF2-40B4-BE49-F238E27FC236}">
                  <a16:creationId xmlns:a16="http://schemas.microsoft.com/office/drawing/2014/main" id="{421C65A7-148A-2310-2DF4-45111B7B12D2}"/>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D3FEE95B-B9D5-B716-A27D-06C474CA425C}"/>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4C4BC3CC-2AF3-6F25-F868-1452F0D73EB0}"/>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3">
                  <a:extLst>
                    <a:ext uri="{FF2B5EF4-FFF2-40B4-BE49-F238E27FC236}">
                      <a16:creationId xmlns:a16="http://schemas.microsoft.com/office/drawing/2014/main" id="{1A194961-9557-F65C-52BA-8C352ACFFABF}"/>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4">
                  <a:extLst>
                    <a:ext uri="{FF2B5EF4-FFF2-40B4-BE49-F238E27FC236}">
                      <a16:creationId xmlns:a16="http://schemas.microsoft.com/office/drawing/2014/main" id="{BEEC0791-4604-19AA-853B-0C2E145C7D96}"/>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62" name="Freeform 25">
                <a:extLst>
                  <a:ext uri="{FF2B5EF4-FFF2-40B4-BE49-F238E27FC236}">
                    <a16:creationId xmlns:a16="http://schemas.microsoft.com/office/drawing/2014/main" id="{9527AB3E-E1E2-4CDF-1B77-9DFEE4407AD6}"/>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6">
                <a:extLst>
                  <a:ext uri="{FF2B5EF4-FFF2-40B4-BE49-F238E27FC236}">
                    <a16:creationId xmlns:a16="http://schemas.microsoft.com/office/drawing/2014/main" id="{9E04D221-7F6F-2270-2DC4-AC43088470AA}"/>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7">
                <a:extLst>
                  <a:ext uri="{FF2B5EF4-FFF2-40B4-BE49-F238E27FC236}">
                    <a16:creationId xmlns:a16="http://schemas.microsoft.com/office/drawing/2014/main" id="{4DCF96B9-D8F4-ADE3-1C2F-C47764371637}"/>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5" name="Group 28">
                <a:extLst>
                  <a:ext uri="{FF2B5EF4-FFF2-40B4-BE49-F238E27FC236}">
                    <a16:creationId xmlns:a16="http://schemas.microsoft.com/office/drawing/2014/main" id="{6E335B21-5950-BBC2-9D87-71A65C063F2B}"/>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C79DA776-3EB6-A299-3722-4AE5B9701861}"/>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30">
                  <a:extLst>
                    <a:ext uri="{FF2B5EF4-FFF2-40B4-BE49-F238E27FC236}">
                      <a16:creationId xmlns:a16="http://schemas.microsoft.com/office/drawing/2014/main" id="{48D4D086-5324-2D4B-7BF6-AA5EAB132D4F}"/>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31">
                  <a:extLst>
                    <a:ext uri="{FF2B5EF4-FFF2-40B4-BE49-F238E27FC236}">
                      <a16:creationId xmlns:a16="http://schemas.microsoft.com/office/drawing/2014/main" id="{C9AA6511-4EBF-CD67-8BFE-A790F8D497E9}"/>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32">
                  <a:extLst>
                    <a:ext uri="{FF2B5EF4-FFF2-40B4-BE49-F238E27FC236}">
                      <a16:creationId xmlns:a16="http://schemas.microsoft.com/office/drawing/2014/main" id="{C633F1CD-C5C3-BEF3-1247-E7724F0EF34B}"/>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33">
                  <a:extLst>
                    <a:ext uri="{FF2B5EF4-FFF2-40B4-BE49-F238E27FC236}">
                      <a16:creationId xmlns:a16="http://schemas.microsoft.com/office/drawing/2014/main" id="{BDEFB991-A1F8-8381-2A28-BC72EF6C17B2}"/>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34">
                  <a:extLst>
                    <a:ext uri="{FF2B5EF4-FFF2-40B4-BE49-F238E27FC236}">
                      <a16:creationId xmlns:a16="http://schemas.microsoft.com/office/drawing/2014/main" id="{009A2808-BC5B-75CE-4D0E-35CCE68B52A1}"/>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35">
                  <a:extLst>
                    <a:ext uri="{FF2B5EF4-FFF2-40B4-BE49-F238E27FC236}">
                      <a16:creationId xmlns:a16="http://schemas.microsoft.com/office/drawing/2014/main" id="{F414277A-0D3C-B0C6-4E2C-9D7D072307B2}"/>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36">
                  <a:extLst>
                    <a:ext uri="{FF2B5EF4-FFF2-40B4-BE49-F238E27FC236}">
                      <a16:creationId xmlns:a16="http://schemas.microsoft.com/office/drawing/2014/main" id="{7DD2CCEE-C302-1A98-475A-FC8CC15D3F31}"/>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grpSp>
        <p:nvGrpSpPr>
          <p:cNvPr id="1035" name="Group 37">
            <a:extLst>
              <a:ext uri="{FF2B5EF4-FFF2-40B4-BE49-F238E27FC236}">
                <a16:creationId xmlns:a16="http://schemas.microsoft.com/office/drawing/2014/main" id="{070CCE61-8678-2B3E-8F91-433AECA600E0}"/>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6BEA9C6F-3DCA-6A8F-BCB3-8386B14716D8}"/>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39">
              <a:extLst>
                <a:ext uri="{FF2B5EF4-FFF2-40B4-BE49-F238E27FC236}">
                  <a16:creationId xmlns:a16="http://schemas.microsoft.com/office/drawing/2014/main" id="{07BC0ED8-32F2-4587-D7CB-FED06E4F64BD}"/>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36" name="Group 40">
            <a:extLst>
              <a:ext uri="{FF2B5EF4-FFF2-40B4-BE49-F238E27FC236}">
                <a16:creationId xmlns:a16="http://schemas.microsoft.com/office/drawing/2014/main" id="{CC2E7702-882C-52E5-4C1D-E1FB3A625EF5}"/>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FD710541-2B6C-758E-6BAE-BED936284EB7}"/>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7CA6615D-5A8D-EBB5-A029-6E6BE8538FDA}"/>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40" name="Group 43">
                <a:extLst>
                  <a:ext uri="{FF2B5EF4-FFF2-40B4-BE49-F238E27FC236}">
                    <a16:creationId xmlns:a16="http://schemas.microsoft.com/office/drawing/2014/main" id="{CAB79270-95A7-CED3-262A-CF48DB6326EE}"/>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21FD5593-4B2C-0E42-08F5-F2F0739CB7BA}"/>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45">
                  <a:extLst>
                    <a:ext uri="{FF2B5EF4-FFF2-40B4-BE49-F238E27FC236}">
                      <a16:creationId xmlns:a16="http://schemas.microsoft.com/office/drawing/2014/main" id="{4694248F-BEA6-9820-2788-65507C09D169}"/>
                    </a:ext>
                  </a:extLst>
                </p:cNvPr>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46">
                  <a:extLst>
                    <a:ext uri="{FF2B5EF4-FFF2-40B4-BE49-F238E27FC236}">
                      <a16:creationId xmlns:a16="http://schemas.microsoft.com/office/drawing/2014/main" id="{BF44AED6-BCD2-5C83-3C5F-FC37F9DEB93D}"/>
                    </a:ext>
                  </a:extLst>
                </p:cNvPr>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47">
                  <a:extLst>
                    <a:ext uri="{FF2B5EF4-FFF2-40B4-BE49-F238E27FC236}">
                      <a16:creationId xmlns:a16="http://schemas.microsoft.com/office/drawing/2014/main" id="{EA593AC3-CD6D-788F-6E27-EF9989C16141}"/>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48">
                  <a:extLst>
                    <a:ext uri="{FF2B5EF4-FFF2-40B4-BE49-F238E27FC236}">
                      <a16:creationId xmlns:a16="http://schemas.microsoft.com/office/drawing/2014/main" id="{F731D422-42DD-0FAA-3351-F6CF11DDC302}"/>
                    </a:ext>
                  </a:extLst>
                </p:cNvPr>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49">
                  <a:extLst>
                    <a:ext uri="{FF2B5EF4-FFF2-40B4-BE49-F238E27FC236}">
                      <a16:creationId xmlns:a16="http://schemas.microsoft.com/office/drawing/2014/main" id="{1356B042-584D-B171-8560-7779DAF912E2}"/>
                    </a:ext>
                  </a:extLst>
                </p:cNvPr>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50">
                  <a:extLst>
                    <a:ext uri="{FF2B5EF4-FFF2-40B4-BE49-F238E27FC236}">
                      <a16:creationId xmlns:a16="http://schemas.microsoft.com/office/drawing/2014/main" id="{C9C9F706-3097-98D4-D280-FC675D52F040}"/>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51">
                  <a:extLst>
                    <a:ext uri="{FF2B5EF4-FFF2-40B4-BE49-F238E27FC236}">
                      <a16:creationId xmlns:a16="http://schemas.microsoft.com/office/drawing/2014/main" id="{3A8BF991-49EB-F110-B3FD-133F7ADFBE97}"/>
                    </a:ext>
                  </a:extLst>
                </p:cNvPr>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038" name="Line 52">
              <a:extLst>
                <a:ext uri="{FF2B5EF4-FFF2-40B4-BE49-F238E27FC236}">
                  <a16:creationId xmlns:a16="http://schemas.microsoft.com/office/drawing/2014/main" id="{09E7DBF9-DA51-D8EE-A71D-5AE5892BAA95}"/>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4132"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knypersley.staffs.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8510117-2224-963F-8527-8F00E1DB740D}"/>
              </a:ext>
            </a:extLst>
          </p:cNvPr>
          <p:cNvSpPr>
            <a:spLocks noGrp="1" noChangeArrowheads="1"/>
          </p:cNvSpPr>
          <p:nvPr>
            <p:ph type="title"/>
          </p:nvPr>
        </p:nvSpPr>
        <p:spPr>
          <a:xfrm>
            <a:off x="685800" y="152400"/>
            <a:ext cx="6870700" cy="1116360"/>
          </a:xfrm>
        </p:spPr>
        <p:txBody>
          <a:bodyPr/>
          <a:lstStyle/>
          <a:p>
            <a:br>
              <a:rPr lang="en-GB" altLang="en-US" dirty="0"/>
            </a:br>
            <a:endParaRPr lang="en-GB" altLang="en-US" dirty="0"/>
          </a:p>
        </p:txBody>
      </p:sp>
      <p:pic>
        <p:nvPicPr>
          <p:cNvPr id="4101" name="Picture 5" descr="Children First Learning Partnership | Inspiring Excellence Together | Based  in Staffordshire – Inspiring Excellence Together">
            <a:extLst>
              <a:ext uri="{FF2B5EF4-FFF2-40B4-BE49-F238E27FC236}">
                <a16:creationId xmlns:a16="http://schemas.microsoft.com/office/drawing/2014/main" id="{5E4161E0-7896-947B-E666-216590D2E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82053"/>
            <a:ext cx="23129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Kingsfield First School | Biddulph | Staffordshire Logo">
            <a:extLst>
              <a:ext uri="{FF2B5EF4-FFF2-40B4-BE49-F238E27FC236}">
                <a16:creationId xmlns:a16="http://schemas.microsoft.com/office/drawing/2014/main" id="{8D3A6BE9-A1F5-4BE0-8072-6B74D53FFF72}"/>
              </a:ext>
            </a:extLst>
          </p:cNvPr>
          <p:cNvPicPr/>
          <p:nvPr/>
        </p:nvPicPr>
        <p:blipFill rotWithShape="1">
          <a:blip r:embed="rId3">
            <a:extLst>
              <a:ext uri="{28A0092B-C50C-407E-A947-70E740481C1C}">
                <a14:useLocalDpi xmlns:a14="http://schemas.microsoft.com/office/drawing/2010/main" val="0"/>
              </a:ext>
            </a:extLst>
          </a:blip>
          <a:srcRect l="4901" r="8415"/>
          <a:stretch/>
        </p:blipFill>
        <p:spPr bwMode="auto">
          <a:xfrm>
            <a:off x="216670" y="40062"/>
            <a:ext cx="6480720" cy="1470025"/>
          </a:xfrm>
          <a:prstGeom prst="rect">
            <a:avLst/>
          </a:prstGeom>
          <a:noFill/>
        </p:spPr>
      </p:pic>
      <p:pic>
        <p:nvPicPr>
          <p:cNvPr id="7" name="Picture 6">
            <a:extLst>
              <a:ext uri="{FF2B5EF4-FFF2-40B4-BE49-F238E27FC236}">
                <a16:creationId xmlns:a16="http://schemas.microsoft.com/office/drawing/2014/main" id="{E592C958-426F-475D-BB8B-3A024D7EF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3672188"/>
            <a:ext cx="3377893" cy="2239690"/>
          </a:xfrm>
          <a:prstGeom prst="rect">
            <a:avLst/>
          </a:prstGeom>
          <a:ln>
            <a:noFill/>
          </a:ln>
          <a:effectLst>
            <a:softEdge rad="112500"/>
          </a:effectLst>
        </p:spPr>
      </p:pic>
      <p:sp>
        <p:nvSpPr>
          <p:cNvPr id="2" name="TextBox 1">
            <a:extLst>
              <a:ext uri="{FF2B5EF4-FFF2-40B4-BE49-F238E27FC236}">
                <a16:creationId xmlns:a16="http://schemas.microsoft.com/office/drawing/2014/main" id="{9BFD0DE2-2958-4498-9949-B3C96F1059CC}"/>
              </a:ext>
            </a:extLst>
          </p:cNvPr>
          <p:cNvSpPr txBox="1"/>
          <p:nvPr/>
        </p:nvSpPr>
        <p:spPr>
          <a:xfrm>
            <a:off x="1259632" y="1594170"/>
            <a:ext cx="6480720" cy="1754326"/>
          </a:xfrm>
          <a:prstGeom prst="rect">
            <a:avLst/>
          </a:prstGeom>
          <a:noFill/>
        </p:spPr>
        <p:txBody>
          <a:bodyPr wrap="square" rtlCol="0">
            <a:spAutoFit/>
          </a:bodyPr>
          <a:lstStyle/>
          <a:p>
            <a:pPr algn="ctr"/>
            <a:r>
              <a:rPr lang="en-GB" sz="3600" dirty="0"/>
              <a:t>Welcome to Nursery</a:t>
            </a:r>
          </a:p>
          <a:p>
            <a:pPr algn="ctr"/>
            <a:endParaRPr lang="en-GB" sz="3600" dirty="0"/>
          </a:p>
          <a:p>
            <a:pPr algn="ctr"/>
            <a:r>
              <a:rPr lang="en-GB" sz="3600" dirty="0"/>
              <a:t>We are Clever Caterpillars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04F9783-54CD-DD15-B092-5B53383FA2B9}"/>
              </a:ext>
            </a:extLst>
          </p:cNvPr>
          <p:cNvSpPr>
            <a:spLocks noGrp="1" noChangeArrowheads="1"/>
          </p:cNvSpPr>
          <p:nvPr>
            <p:ph type="title"/>
          </p:nvPr>
        </p:nvSpPr>
        <p:spPr/>
        <p:txBody>
          <a:bodyPr/>
          <a:lstStyle/>
          <a:p>
            <a:pPr eaLnBrk="1" hangingPunct="1"/>
            <a:r>
              <a:rPr lang="en-GB" altLang="en-US" b="1" u="sng">
                <a:solidFill>
                  <a:srgbClr val="0000FF"/>
                </a:solidFill>
              </a:rPr>
              <a:t>Phonics</a:t>
            </a:r>
          </a:p>
        </p:txBody>
      </p:sp>
      <p:pic>
        <p:nvPicPr>
          <p:cNvPr id="9219" name="Picture 4" descr="MC900281179[1]">
            <a:extLst>
              <a:ext uri="{FF2B5EF4-FFF2-40B4-BE49-F238E27FC236}">
                <a16:creationId xmlns:a16="http://schemas.microsoft.com/office/drawing/2014/main" id="{10D98088-CCF2-39F5-9AF3-372805C49BA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376238"/>
            <a:ext cx="2105025" cy="1152525"/>
          </a:xfrm>
        </p:spPr>
      </p:pic>
      <p:sp>
        <p:nvSpPr>
          <p:cNvPr id="9220" name="Rectangle 1">
            <a:extLst>
              <a:ext uri="{FF2B5EF4-FFF2-40B4-BE49-F238E27FC236}">
                <a16:creationId xmlns:a16="http://schemas.microsoft.com/office/drawing/2014/main" id="{0C390502-720F-3DEB-B7C4-E558231D3A48}"/>
              </a:ext>
            </a:extLst>
          </p:cNvPr>
          <p:cNvSpPr>
            <a:spLocks noChangeArrowheads="1"/>
          </p:cNvSpPr>
          <p:nvPr/>
        </p:nvSpPr>
        <p:spPr bwMode="auto">
          <a:xfrm>
            <a:off x="28575" y="1752600"/>
            <a:ext cx="8575873" cy="3970318"/>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sz="2800" b="1" dirty="0">
                <a:solidFill>
                  <a:srgbClr val="FF0000"/>
                </a:solidFill>
                <a:latin typeface="+mj-lt"/>
              </a:rPr>
              <a:t>Phonics is taught daily in school. We follow the Little </a:t>
            </a:r>
            <a:r>
              <a:rPr lang="en-GB" altLang="en-US" sz="2800" b="1" dirty="0" err="1">
                <a:solidFill>
                  <a:srgbClr val="FF0000"/>
                </a:solidFill>
                <a:latin typeface="+mj-lt"/>
              </a:rPr>
              <a:t>Wandle</a:t>
            </a:r>
            <a:r>
              <a:rPr lang="en-GB" altLang="en-US" sz="2800" b="1" dirty="0">
                <a:solidFill>
                  <a:srgbClr val="FF0000"/>
                </a:solidFill>
                <a:latin typeface="+mj-lt"/>
              </a:rPr>
              <a:t> scheme. </a:t>
            </a:r>
          </a:p>
          <a:p>
            <a:pPr eaLnBrk="1" hangingPunct="1">
              <a:spcBef>
                <a:spcPct val="0"/>
              </a:spcBef>
              <a:buFontTx/>
              <a:buNone/>
              <a:defRPr/>
            </a:pPr>
            <a:endParaRPr lang="en-GB" altLang="en-US" sz="2800" b="1" dirty="0">
              <a:solidFill>
                <a:srgbClr val="FF0000"/>
              </a:solidFill>
              <a:latin typeface="+mj-lt"/>
            </a:endParaRPr>
          </a:p>
          <a:p>
            <a:pPr eaLnBrk="1" hangingPunct="1">
              <a:spcBef>
                <a:spcPct val="0"/>
              </a:spcBef>
              <a:buFontTx/>
              <a:buNone/>
              <a:defRPr/>
            </a:pPr>
            <a:r>
              <a:rPr lang="en-GB" altLang="en-US" sz="2800" b="1" dirty="0">
                <a:solidFill>
                  <a:srgbClr val="7030A0"/>
                </a:solidFill>
                <a:latin typeface="+mj-lt"/>
              </a:rPr>
              <a:t>We practise listening for sounds at the start of words, finding things that start with the same sound, breaking words down into sounds (segmenting) and putting them back together (blending). We also learn what the letter sound looks like (grapheme).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AAC55F84-34BE-C2E3-E643-82A0E2C94C85}"/>
              </a:ext>
            </a:extLst>
          </p:cNvPr>
          <p:cNvSpPr>
            <a:spLocks noGrp="1"/>
          </p:cNvSpPr>
          <p:nvPr>
            <p:ph idx="1"/>
          </p:nvPr>
        </p:nvSpPr>
        <p:spPr>
          <a:xfrm>
            <a:off x="323850" y="692150"/>
            <a:ext cx="8712200" cy="4537075"/>
          </a:xfrm>
        </p:spPr>
        <p:txBody>
          <a:bodyPr/>
          <a:lstStyle/>
          <a:p>
            <a:pPr>
              <a:defRPr/>
            </a:pPr>
            <a:endParaRPr lang="en-GB" altLang="en-US" sz="2800" dirty="0">
              <a:solidFill>
                <a:srgbClr val="FF3399"/>
              </a:solidFill>
              <a:latin typeface="Letter-join Plus 40" panose="02000505000000020003" pitchFamily="50" charset="0"/>
            </a:endParaRPr>
          </a:p>
          <a:p>
            <a:pPr>
              <a:defRPr/>
            </a:pPr>
            <a:endParaRPr lang="en-GB" altLang="en-US" sz="2800" dirty="0">
              <a:solidFill>
                <a:srgbClr val="FF3399"/>
              </a:solidFill>
              <a:latin typeface="+mj-lt"/>
            </a:endParaRPr>
          </a:p>
          <a:p>
            <a:pPr>
              <a:defRPr/>
            </a:pPr>
            <a:r>
              <a:rPr lang="en-GB" altLang="en-US" sz="2800" dirty="0">
                <a:solidFill>
                  <a:srgbClr val="FF3399"/>
                </a:solidFill>
                <a:latin typeface="+mj-lt"/>
              </a:rPr>
              <a:t>The children are given lots of opportunities to explore new maths learning through discussions with partners and in groups; using equipment to support their understanding.</a:t>
            </a:r>
          </a:p>
          <a:p>
            <a:pPr>
              <a:defRPr/>
            </a:pPr>
            <a:r>
              <a:rPr lang="en-GB" altLang="en-US" sz="2800" dirty="0">
                <a:solidFill>
                  <a:srgbClr val="9900CC"/>
                </a:solidFill>
                <a:latin typeface="+mj-lt"/>
              </a:rPr>
              <a:t>We use Ten town to introduce numbers to 5.</a:t>
            </a:r>
          </a:p>
          <a:p>
            <a:pPr>
              <a:defRPr/>
            </a:pPr>
            <a:r>
              <a:rPr lang="en-GB" altLang="en-US" sz="2800" dirty="0">
                <a:solidFill>
                  <a:srgbClr val="9900CC"/>
                </a:solidFill>
                <a:latin typeface="+mj-lt"/>
              </a:rPr>
              <a:t>In Nursery we explore weight, length, shapes and capacity too.</a:t>
            </a:r>
          </a:p>
        </p:txBody>
      </p:sp>
      <p:pic>
        <p:nvPicPr>
          <p:cNvPr id="13315" name="Picture 2">
            <a:extLst>
              <a:ext uri="{FF2B5EF4-FFF2-40B4-BE49-F238E27FC236}">
                <a16:creationId xmlns:a16="http://schemas.microsoft.com/office/drawing/2014/main" id="{2E5F5EF4-FA50-AB94-A7AF-95DE70F37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876925"/>
            <a:ext cx="1031875"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MC900055589[1]">
            <a:extLst>
              <a:ext uri="{FF2B5EF4-FFF2-40B4-BE49-F238E27FC236}">
                <a16:creationId xmlns:a16="http://schemas.microsoft.com/office/drawing/2014/main" id="{26289294-0A9E-40EF-76C6-F08C23395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48" y="169862"/>
            <a:ext cx="175736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
            <a:extLst>
              <a:ext uri="{FF2B5EF4-FFF2-40B4-BE49-F238E27FC236}">
                <a16:creationId xmlns:a16="http://schemas.microsoft.com/office/drawing/2014/main" id="{B4E3B03C-98AB-112E-9AD0-BF6DD03C8884}"/>
              </a:ext>
            </a:extLst>
          </p:cNvPr>
          <p:cNvSpPr>
            <a:spLocks noChangeArrowheads="1"/>
          </p:cNvSpPr>
          <p:nvPr/>
        </p:nvSpPr>
        <p:spPr bwMode="auto">
          <a:xfrm>
            <a:off x="3510756" y="753679"/>
            <a:ext cx="2122488" cy="708025"/>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defRPr/>
            </a:pPr>
            <a:r>
              <a:rPr lang="en-GB" altLang="en-US" sz="4000" b="1" dirty="0">
                <a:solidFill>
                  <a:srgbClr val="0000FF"/>
                </a:solidFill>
                <a:latin typeface="+mj-lt"/>
              </a:rPr>
              <a:t>Maths</a:t>
            </a:r>
            <a:endParaRPr lang="en-GB" altLang="en-US" sz="40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6B9D066-04E4-635B-7739-482910602EEC}"/>
              </a:ext>
            </a:extLst>
          </p:cNvPr>
          <p:cNvSpPr>
            <a:spLocks noGrp="1" noChangeArrowheads="1"/>
          </p:cNvSpPr>
          <p:nvPr>
            <p:ph type="title"/>
          </p:nvPr>
        </p:nvSpPr>
        <p:spPr/>
        <p:txBody>
          <a:bodyPr/>
          <a:lstStyle/>
          <a:p>
            <a:r>
              <a:rPr lang="en-GB" altLang="en-US" u="sng" dirty="0">
                <a:solidFill>
                  <a:srgbClr val="0000FF"/>
                </a:solidFill>
              </a:rPr>
              <a:t>Miss </a:t>
            </a:r>
            <a:r>
              <a:rPr lang="en-GB" altLang="en-US" u="sng" dirty="0" err="1">
                <a:solidFill>
                  <a:srgbClr val="0000FF"/>
                </a:solidFill>
              </a:rPr>
              <a:t>Mohring</a:t>
            </a:r>
            <a:r>
              <a:rPr lang="en-GB" altLang="en-US" u="sng" dirty="0">
                <a:solidFill>
                  <a:srgbClr val="0000FF"/>
                </a:solidFill>
              </a:rPr>
              <a:t> - SENDCO</a:t>
            </a:r>
          </a:p>
        </p:txBody>
      </p:sp>
      <p:sp>
        <p:nvSpPr>
          <p:cNvPr id="4099" name="Content Placeholder 2">
            <a:extLst>
              <a:ext uri="{FF2B5EF4-FFF2-40B4-BE49-F238E27FC236}">
                <a16:creationId xmlns:a16="http://schemas.microsoft.com/office/drawing/2014/main" id="{1AEB136A-E3A0-9131-1012-4C0FA6439D79}"/>
              </a:ext>
            </a:extLst>
          </p:cNvPr>
          <p:cNvSpPr>
            <a:spLocks noGrp="1"/>
          </p:cNvSpPr>
          <p:nvPr>
            <p:ph idx="1"/>
          </p:nvPr>
        </p:nvSpPr>
        <p:spPr>
          <a:xfrm>
            <a:off x="685800" y="1828800"/>
            <a:ext cx="7696200" cy="4192588"/>
          </a:xfrm>
        </p:spPr>
        <p:txBody>
          <a:bodyPr/>
          <a:lstStyle/>
          <a:p>
            <a:pPr algn="ctr">
              <a:defRPr/>
            </a:pPr>
            <a:r>
              <a:rPr lang="en-GB" altLang="en-US" sz="2400" dirty="0">
                <a:solidFill>
                  <a:srgbClr val="0000FF"/>
                </a:solidFill>
                <a:latin typeface="+mj-lt"/>
              </a:rPr>
              <a:t>Supports with children with additional needs </a:t>
            </a:r>
          </a:p>
          <a:p>
            <a:pPr algn="ctr">
              <a:defRPr/>
            </a:pPr>
            <a:r>
              <a:rPr lang="en-GB" altLang="en-US" sz="2400" dirty="0">
                <a:solidFill>
                  <a:srgbClr val="0000FF"/>
                </a:solidFill>
                <a:latin typeface="+mj-lt"/>
              </a:rPr>
              <a:t>Helps teachers to plan appropriate provision and adapt any reasonable adjustments</a:t>
            </a:r>
          </a:p>
          <a:p>
            <a:pPr algn="ctr">
              <a:defRPr/>
            </a:pPr>
            <a:r>
              <a:rPr lang="en-GB" altLang="en-US" sz="2400" dirty="0">
                <a:solidFill>
                  <a:srgbClr val="0000FF"/>
                </a:solidFill>
                <a:latin typeface="+mj-lt"/>
              </a:rPr>
              <a:t>Works with external agencies to provide quality, personalised interventions for children</a:t>
            </a:r>
          </a:p>
          <a:p>
            <a:pPr algn="ctr">
              <a:defRPr/>
            </a:pPr>
            <a:r>
              <a:rPr lang="en-GB" altLang="en-US" sz="2400" dirty="0">
                <a:solidFill>
                  <a:srgbClr val="0000FF"/>
                </a:solidFill>
                <a:latin typeface="+mj-lt"/>
              </a:rPr>
              <a:t>Miss </a:t>
            </a:r>
            <a:r>
              <a:rPr lang="en-GB" altLang="en-US" sz="2400" dirty="0" err="1">
                <a:solidFill>
                  <a:srgbClr val="0000FF"/>
                </a:solidFill>
                <a:latin typeface="+mj-lt"/>
              </a:rPr>
              <a:t>Mohring</a:t>
            </a:r>
            <a:r>
              <a:rPr lang="en-GB" altLang="en-US" sz="2400" dirty="0">
                <a:solidFill>
                  <a:srgbClr val="0000FF"/>
                </a:solidFill>
                <a:latin typeface="+mj-lt"/>
              </a:rPr>
              <a:t> works closely with the MHST to support children with anxiety or low mood.</a:t>
            </a:r>
          </a:p>
        </p:txBody>
      </p:sp>
      <p:pic>
        <p:nvPicPr>
          <p:cNvPr id="1026" name="Picture 2">
            <a:extLst>
              <a:ext uri="{FF2B5EF4-FFF2-40B4-BE49-F238E27FC236}">
                <a16:creationId xmlns:a16="http://schemas.microsoft.com/office/drawing/2014/main" id="{F9FE16E9-2E0C-4902-BA55-F6ED324B6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4869160"/>
            <a:ext cx="133350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7842"/>
            <a:ext cx="7772400" cy="1470025"/>
          </a:xfrm>
        </p:spPr>
        <p:txBody>
          <a:bodyPr>
            <a:normAutofit/>
          </a:bodyPr>
          <a:lstStyle/>
          <a:p>
            <a:r>
              <a:rPr lang="en-GB" sz="4000" dirty="0">
                <a:latin typeface="Comic Sans MS" panose="030F0702030302020204" pitchFamily="66" charset="0"/>
              </a:rPr>
              <a:t>Book Bags and Zipper files</a:t>
            </a:r>
            <a:endParaRPr lang="en-US" sz="4000" dirty="0">
              <a:latin typeface="Comic Sans MS" panose="030F0702030302020204" pitchFamily="66" charset="0"/>
            </a:endParaRPr>
          </a:p>
        </p:txBody>
      </p:sp>
      <p:sp>
        <p:nvSpPr>
          <p:cNvPr id="3" name="Subtitle 2"/>
          <p:cNvSpPr>
            <a:spLocks noGrp="1"/>
          </p:cNvSpPr>
          <p:nvPr>
            <p:ph type="subTitle" idx="1"/>
          </p:nvPr>
        </p:nvSpPr>
        <p:spPr>
          <a:xfrm>
            <a:off x="323528" y="3789040"/>
            <a:ext cx="8496944" cy="2088232"/>
          </a:xfrm>
        </p:spPr>
        <p:txBody>
          <a:bodyPr>
            <a:normAutofit/>
          </a:bodyPr>
          <a:lstStyle/>
          <a:p>
            <a:r>
              <a:rPr lang="en-GB" sz="2000" dirty="0">
                <a:solidFill>
                  <a:schemeClr val="tx1"/>
                </a:solidFill>
                <a:latin typeface="Comic Sans MS" panose="030F0702030302020204" pitchFamily="66" charset="0"/>
              </a:rPr>
              <a:t>Your child will receive a home school links book and a zipper file with their name on. Please can these come to school everyday along with the book bag. Important letters and information may be put in your Child’s zipper/ book bag so please check regularly. </a:t>
            </a:r>
            <a:endParaRPr lang="en-US" sz="2000" dirty="0">
              <a:solidFill>
                <a:schemeClr val="tx1"/>
              </a:solidFill>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8640"/>
            <a:ext cx="1949202" cy="1949202"/>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221234"/>
            <a:ext cx="2004814" cy="2004814"/>
          </a:xfrm>
          <a:prstGeom prst="rect">
            <a:avLst/>
          </a:prstGeom>
          <a:ln>
            <a:noFill/>
          </a:ln>
          <a:effectLst>
            <a:softEdge rad="112500"/>
          </a:effectLst>
        </p:spPr>
      </p:pic>
    </p:spTree>
    <p:extLst>
      <p:ext uri="{BB962C8B-B14F-4D97-AF65-F5344CB8AC3E}">
        <p14:creationId xmlns:p14="http://schemas.microsoft.com/office/powerpoint/2010/main" val="82834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A325-9FF0-009A-4F8C-E8310B7E9B56}"/>
              </a:ext>
            </a:extLst>
          </p:cNvPr>
          <p:cNvSpPr>
            <a:spLocks noGrp="1"/>
          </p:cNvSpPr>
          <p:nvPr>
            <p:ph type="title"/>
          </p:nvPr>
        </p:nvSpPr>
        <p:spPr/>
        <p:txBody>
          <a:bodyPr/>
          <a:lstStyle/>
          <a:p>
            <a:r>
              <a:rPr lang="en-GB" dirty="0"/>
              <a:t>Lunchtime</a:t>
            </a:r>
          </a:p>
        </p:txBody>
      </p:sp>
      <p:sp>
        <p:nvSpPr>
          <p:cNvPr id="3" name="Content Placeholder 2">
            <a:extLst>
              <a:ext uri="{FF2B5EF4-FFF2-40B4-BE49-F238E27FC236}">
                <a16:creationId xmlns:a16="http://schemas.microsoft.com/office/drawing/2014/main" id="{F6F8C16F-C8D8-058B-4CAE-50AF71AC15B6}"/>
              </a:ext>
            </a:extLst>
          </p:cNvPr>
          <p:cNvSpPr>
            <a:spLocks noGrp="1"/>
          </p:cNvSpPr>
          <p:nvPr>
            <p:ph idx="1"/>
          </p:nvPr>
        </p:nvSpPr>
        <p:spPr/>
        <p:txBody>
          <a:bodyPr/>
          <a:lstStyle/>
          <a:p>
            <a:r>
              <a:rPr lang="en-GB" dirty="0"/>
              <a:t>Nursery can order a hot dinner or bring a packed lunch.</a:t>
            </a:r>
            <a:endParaRPr lang="en-US" dirty="0"/>
          </a:p>
          <a:p>
            <a:r>
              <a:rPr lang="en-GB" dirty="0"/>
              <a:t>There is a charge for hot dinner which is currently £2.83.</a:t>
            </a:r>
          </a:p>
          <a:p>
            <a:r>
              <a:rPr lang="en-GB" dirty="0"/>
              <a:t>In Summer there is the option of sandwiches on the menu.</a:t>
            </a:r>
          </a:p>
          <a:p>
            <a:r>
              <a:rPr lang="en-GB" dirty="0"/>
              <a:t>The menu is on the website.</a:t>
            </a:r>
          </a:p>
        </p:txBody>
      </p:sp>
    </p:spTree>
    <p:extLst>
      <p:ext uri="{BB962C8B-B14F-4D97-AF65-F5344CB8AC3E}">
        <p14:creationId xmlns:p14="http://schemas.microsoft.com/office/powerpoint/2010/main" val="196060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lumMod val="75000"/>
                  </a:schemeClr>
                </a:solidFill>
                <a:latin typeface="Letter-join Plus 40" pitchFamily="50" charset="0"/>
              </a:rPr>
              <a:t>P.E</a:t>
            </a:r>
            <a:endParaRPr lang="en-US" dirty="0">
              <a:solidFill>
                <a:schemeClr val="accent5">
                  <a:lumMod val="75000"/>
                </a:schemeClr>
              </a:solidFill>
              <a:latin typeface="Letter-join Plus 40" pitchFamily="50" charset="0"/>
            </a:endParaRPr>
          </a:p>
        </p:txBody>
      </p:sp>
      <p:sp>
        <p:nvSpPr>
          <p:cNvPr id="3" name="Content Placeholder 2"/>
          <p:cNvSpPr>
            <a:spLocks noGrp="1"/>
          </p:cNvSpPr>
          <p:nvPr>
            <p:ph idx="1"/>
          </p:nvPr>
        </p:nvSpPr>
        <p:spPr>
          <a:xfrm>
            <a:off x="457200" y="1600200"/>
            <a:ext cx="8291264" cy="4925144"/>
          </a:xfrm>
        </p:spPr>
        <p:txBody>
          <a:bodyPr>
            <a:normAutofit/>
          </a:bodyPr>
          <a:lstStyle/>
          <a:p>
            <a:pPr marL="0" indent="0" algn="ctr">
              <a:buNone/>
            </a:pPr>
            <a:endParaRPr lang="en-GB" sz="1800" dirty="0">
              <a:latin typeface="CCW Precursive 1" panose="03050602040000000000" pitchFamily="66" charset="0"/>
            </a:endParaRPr>
          </a:p>
          <a:p>
            <a:pPr marL="0" indent="0" algn="ctr">
              <a:buNone/>
            </a:pPr>
            <a:endParaRPr lang="en-GB" sz="1800" dirty="0">
              <a:latin typeface="CCW Precursive 1" panose="03050602040000000000" pitchFamily="66" charset="0"/>
            </a:endParaRPr>
          </a:p>
          <a:p>
            <a:pPr marL="0" indent="0" algn="ctr">
              <a:buNone/>
            </a:pPr>
            <a:endParaRPr lang="en-GB" sz="1800" dirty="0">
              <a:solidFill>
                <a:schemeClr val="accent6">
                  <a:lumMod val="75000"/>
                </a:schemeClr>
              </a:solidFill>
              <a:latin typeface="CCW Precursive 1" panose="03050602040000000000" pitchFamily="66" charset="0"/>
            </a:endParaRPr>
          </a:p>
          <a:p>
            <a:pPr marL="0" indent="0" algn="ctr">
              <a:buNone/>
            </a:pPr>
            <a:r>
              <a:rPr lang="en-GB" sz="2400" dirty="0">
                <a:latin typeface="Comic Sans MS" panose="030F0702030302020204" pitchFamily="66" charset="0"/>
              </a:rPr>
              <a:t>P.E takes place each week. We will confirm which day in September.</a:t>
            </a:r>
          </a:p>
          <a:p>
            <a:pPr marL="0" indent="0" algn="ctr">
              <a:buNone/>
            </a:pPr>
            <a:r>
              <a:rPr lang="en-US" sz="1800" dirty="0">
                <a:latin typeface="Comic Sans MS" panose="030F0702030302020204" pitchFamily="66" charset="0"/>
              </a:rPr>
              <a:t>We would like the children to come into school in their School PE kit, Clothing must comply with the school uniform </a:t>
            </a:r>
            <a:r>
              <a:rPr lang="en-GB" sz="1800" dirty="0">
                <a:latin typeface="Comic Sans MS" panose="030F0702030302020204" pitchFamily="66" charset="0"/>
              </a:rPr>
              <a:t>colours</a:t>
            </a:r>
            <a:r>
              <a:rPr lang="en-US" sz="1800" dirty="0">
                <a:latin typeface="Comic Sans MS" panose="030F0702030302020204" pitchFamily="66" charset="0"/>
              </a:rPr>
              <a:t>. School PE kits can be purchased from smart uniform. </a:t>
            </a:r>
          </a:p>
          <a:p>
            <a:pPr marL="0" indent="0" algn="ctr">
              <a:buNone/>
            </a:pPr>
            <a:r>
              <a:rPr lang="en-US" sz="1800" dirty="0">
                <a:latin typeface="Comic Sans MS" panose="030F0702030302020204" pitchFamily="66" charset="0"/>
              </a:rPr>
              <a:t>Please name all clothing.</a:t>
            </a:r>
          </a:p>
        </p:txBody>
      </p:sp>
      <p:pic>
        <p:nvPicPr>
          <p:cNvPr id="6146" name="Picture 2" descr="C:\Users\rfenton\AppData\Local\Microsoft\Windows\Temporary Internet Files\Content.IE5\PUKPTXNW\Presentación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188640"/>
            <a:ext cx="2123728" cy="15927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94396"/>
            <a:ext cx="1791642" cy="1791642"/>
          </a:xfrm>
          <a:prstGeom prst="rect">
            <a:avLst/>
          </a:prstGeom>
          <a:ln>
            <a:noFill/>
          </a:ln>
          <a:effectLst>
            <a:softEdge rad="112500"/>
          </a:effectLst>
        </p:spPr>
      </p:pic>
      <p:pic>
        <p:nvPicPr>
          <p:cNvPr id="5" name="Picture 4">
            <a:extLst>
              <a:ext uri="{FF2B5EF4-FFF2-40B4-BE49-F238E27FC236}">
                <a16:creationId xmlns:a16="http://schemas.microsoft.com/office/drawing/2014/main" id="{59543DAF-EA2F-468E-A780-6F7D73BDD5B8}"/>
              </a:ext>
            </a:extLst>
          </p:cNvPr>
          <p:cNvPicPr>
            <a:picLocks noChangeAspect="1"/>
          </p:cNvPicPr>
          <p:nvPr/>
        </p:nvPicPr>
        <p:blipFill>
          <a:blip r:embed="rId4"/>
          <a:stretch>
            <a:fillRect/>
          </a:stretch>
        </p:blipFill>
        <p:spPr>
          <a:xfrm>
            <a:off x="2915816" y="4574307"/>
            <a:ext cx="1534376" cy="2133599"/>
          </a:xfrm>
          <a:prstGeom prst="rect">
            <a:avLst/>
          </a:prstGeom>
        </p:spPr>
      </p:pic>
      <p:pic>
        <p:nvPicPr>
          <p:cNvPr id="6" name="Picture 5">
            <a:extLst>
              <a:ext uri="{FF2B5EF4-FFF2-40B4-BE49-F238E27FC236}">
                <a16:creationId xmlns:a16="http://schemas.microsoft.com/office/drawing/2014/main" id="{EBCD81A8-7BBC-43D2-9B72-528504200B78}"/>
              </a:ext>
            </a:extLst>
          </p:cNvPr>
          <p:cNvPicPr>
            <a:picLocks noChangeAspect="1"/>
          </p:cNvPicPr>
          <p:nvPr/>
        </p:nvPicPr>
        <p:blipFill>
          <a:blip r:embed="rId5"/>
          <a:stretch>
            <a:fillRect/>
          </a:stretch>
        </p:blipFill>
        <p:spPr>
          <a:xfrm>
            <a:off x="4844881" y="4574306"/>
            <a:ext cx="1647825" cy="2133600"/>
          </a:xfrm>
          <a:prstGeom prst="rect">
            <a:avLst/>
          </a:prstGeom>
        </p:spPr>
      </p:pic>
    </p:spTree>
    <p:extLst>
      <p:ext uri="{BB962C8B-B14F-4D97-AF65-F5344CB8AC3E}">
        <p14:creationId xmlns:p14="http://schemas.microsoft.com/office/powerpoint/2010/main" val="427027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229600" cy="1143000"/>
          </a:xfrm>
        </p:spPr>
        <p:txBody>
          <a:bodyPr>
            <a:noAutofit/>
          </a:bodyPr>
          <a:lstStyle/>
          <a:p>
            <a:pPr algn="l"/>
            <a:r>
              <a:rPr lang="en-GB" sz="3500" dirty="0">
                <a:solidFill>
                  <a:srgbClr val="00B050"/>
                </a:solidFill>
                <a:latin typeface="Calibri" panose="020F0502020204030204" pitchFamily="34" charset="0"/>
                <a:cs typeface="Calibri" panose="020F0502020204030204" pitchFamily="34" charset="0"/>
              </a:rPr>
              <a:t>Snack &amp; Water bottles</a:t>
            </a:r>
            <a:endParaRPr lang="en-US" sz="3500" dirty="0">
              <a:solidFill>
                <a:srgbClr val="00B05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77399" y="1634704"/>
            <a:ext cx="7696200" cy="4192488"/>
          </a:xfrm>
        </p:spPr>
        <p:txBody>
          <a:bodyPr>
            <a:normAutofit/>
          </a:bodyPr>
          <a:lstStyle/>
          <a:p>
            <a:pPr marL="0" indent="0">
              <a:buNone/>
            </a:pPr>
            <a:r>
              <a:rPr lang="en-GB" sz="2400" dirty="0">
                <a:latin typeface="Calibri" panose="020F0502020204030204" pitchFamily="34" charset="0"/>
                <a:cs typeface="Calibri" panose="020F0502020204030204" pitchFamily="34" charset="0"/>
              </a:rPr>
              <a:t>The children can access a snack area that is in the classroom throughout the day. It is up to your child to decide when they would like their snack. They help themselves to a piece of fruit. This promotes independence and some of the curriculum areas such as health and self care &amp; self confidence and self awareness.</a:t>
            </a:r>
          </a:p>
          <a:p>
            <a:pPr marL="0" indent="0">
              <a:buNone/>
            </a:pPr>
            <a:r>
              <a:rPr lang="en-GB" sz="2000" b="1" u="sng" dirty="0">
                <a:latin typeface="Calibri" panose="020F0502020204030204" pitchFamily="34" charset="0"/>
                <a:cs typeface="Calibri" panose="020F0502020204030204" pitchFamily="34" charset="0"/>
              </a:rPr>
              <a:t>Water bottles </a:t>
            </a:r>
          </a:p>
          <a:p>
            <a:pPr marL="0" indent="0">
              <a:buNone/>
            </a:pPr>
            <a:r>
              <a:rPr lang="en-GB" sz="2400" dirty="0">
                <a:latin typeface="Calibri" panose="020F0502020204030204" pitchFamily="34" charset="0"/>
                <a:cs typeface="Calibri" panose="020F0502020204030204" pitchFamily="34" charset="0"/>
              </a:rPr>
              <a:t>Water bottles should only have water in them as this is school policy, children can access their water bottles at any point during the school day! Please name them.</a:t>
            </a:r>
            <a:endParaRPr lang="en-US" sz="2400" dirty="0">
              <a:latin typeface="Calibri" panose="020F0502020204030204" pitchFamily="34" charset="0"/>
              <a:cs typeface="Calibri" panose="020F0502020204030204" pitchFamily="34" charset="0"/>
            </a:endParaRPr>
          </a:p>
        </p:txBody>
      </p:sp>
      <p:pic>
        <p:nvPicPr>
          <p:cNvPr id="5122" name="Picture 2" descr="C:\Users\rfenton\AppData\Local\Microsoft\Windows\Temporary Internet Files\Content.IE5\Y4T0CMZA\cartoon%20fru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0"/>
            <a:ext cx="1825352" cy="1556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rfenton\AppData\Local\Microsoft\Windows\Temporary Internet Files\Content.IE5\YAMXYPST\depositphotos_5772926-Milk-cart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55364"/>
            <a:ext cx="1224136" cy="1446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C:\Users\rfenton\AppData\Local\Microsoft\Windows\Temporary Internet Files\Content.IE5\VT348AQJ\euDj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271" y="5548672"/>
            <a:ext cx="1309328" cy="1309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8">
            <a:extLst>
              <a:ext uri="{FF2B5EF4-FFF2-40B4-BE49-F238E27FC236}">
                <a16:creationId xmlns:a16="http://schemas.microsoft.com/office/drawing/2014/main" id="{21D735FE-B999-3972-A5CD-EEEA456F452F}"/>
              </a:ext>
            </a:extLst>
          </p:cNvPr>
          <p:cNvSpPr>
            <a:spLocks noGrp="1" noChangeArrowheads="1"/>
          </p:cNvSpPr>
          <p:nvPr>
            <p:ph type="title"/>
          </p:nvPr>
        </p:nvSpPr>
        <p:spPr/>
        <p:txBody>
          <a:bodyPr/>
          <a:lstStyle/>
          <a:p>
            <a:r>
              <a:rPr lang="en-GB" altLang="en-US" b="1" u="sng"/>
              <a:t>Visits</a:t>
            </a:r>
          </a:p>
        </p:txBody>
      </p:sp>
      <p:sp>
        <p:nvSpPr>
          <p:cNvPr id="14339" name="Content Placeholder 9">
            <a:extLst>
              <a:ext uri="{FF2B5EF4-FFF2-40B4-BE49-F238E27FC236}">
                <a16:creationId xmlns:a16="http://schemas.microsoft.com/office/drawing/2014/main" id="{A6884C57-828A-FCF2-25CC-4D2ED967E929}"/>
              </a:ext>
            </a:extLst>
          </p:cNvPr>
          <p:cNvSpPr>
            <a:spLocks noGrp="1"/>
          </p:cNvSpPr>
          <p:nvPr>
            <p:ph idx="1"/>
          </p:nvPr>
        </p:nvSpPr>
        <p:spPr>
          <a:xfrm>
            <a:off x="685800" y="1828800"/>
            <a:ext cx="7696200" cy="4408488"/>
          </a:xfrm>
        </p:spPr>
        <p:txBody>
          <a:bodyPr/>
          <a:lstStyle/>
          <a:p>
            <a:pPr>
              <a:defRPr/>
            </a:pPr>
            <a:r>
              <a:rPr lang="en-GB" altLang="en-US" sz="3600" b="1" dirty="0">
                <a:solidFill>
                  <a:srgbClr val="0000FF"/>
                </a:solidFill>
                <a:latin typeface="+mj-lt"/>
              </a:rPr>
              <a:t>We just love a trip!</a:t>
            </a:r>
          </a:p>
          <a:p>
            <a:pPr>
              <a:defRPr/>
            </a:pPr>
            <a:r>
              <a:rPr lang="en-GB" altLang="en-US" sz="3600" b="1" dirty="0">
                <a:solidFill>
                  <a:srgbClr val="7030A0"/>
                </a:solidFill>
                <a:latin typeface="+mj-lt"/>
              </a:rPr>
              <a:t>Look out for more exciting letters about the planned visits for this year!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E355972-B591-4083-C981-359857C255FF}"/>
              </a:ext>
            </a:extLst>
          </p:cNvPr>
          <p:cNvSpPr>
            <a:spLocks noGrp="1" noChangeArrowheads="1"/>
          </p:cNvSpPr>
          <p:nvPr>
            <p:ph type="title"/>
          </p:nvPr>
        </p:nvSpPr>
        <p:spPr>
          <a:xfrm>
            <a:off x="685800" y="152400"/>
            <a:ext cx="6870700" cy="1189038"/>
          </a:xfrm>
        </p:spPr>
        <p:txBody>
          <a:bodyPr/>
          <a:lstStyle/>
          <a:p>
            <a:r>
              <a:rPr lang="en-GB" altLang="en-US" b="1" u="sng">
                <a:solidFill>
                  <a:srgbClr val="00B050"/>
                </a:solidFill>
              </a:rPr>
              <a:t>Forest School</a:t>
            </a:r>
          </a:p>
        </p:txBody>
      </p:sp>
      <p:sp>
        <p:nvSpPr>
          <p:cNvPr id="16387" name="Rectangle 3">
            <a:extLst>
              <a:ext uri="{FF2B5EF4-FFF2-40B4-BE49-F238E27FC236}">
                <a16:creationId xmlns:a16="http://schemas.microsoft.com/office/drawing/2014/main" id="{03356396-DB77-5EDF-8427-752252171E8C}"/>
              </a:ext>
            </a:extLst>
          </p:cNvPr>
          <p:cNvSpPr>
            <a:spLocks noChangeArrowheads="1"/>
          </p:cNvSpPr>
          <p:nvPr/>
        </p:nvSpPr>
        <p:spPr bwMode="auto">
          <a:xfrm>
            <a:off x="468313" y="1700213"/>
            <a:ext cx="8139112" cy="3540125"/>
          </a:xfrm>
          <a:prstGeom prst="rect">
            <a:avLst/>
          </a:prstGeom>
          <a:noFill/>
          <a:ln>
            <a:noFill/>
          </a:ln>
        </p:spPr>
        <p:txBody>
          <a:bodyPr>
            <a:spAutoFit/>
          </a:bodyPr>
          <a:lstStyle>
            <a:lvl1pPr marL="285750" indent="-2857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defRPr/>
            </a:pPr>
            <a:r>
              <a:rPr lang="en-GB" altLang="en-US" sz="2800" b="1" dirty="0">
                <a:solidFill>
                  <a:srgbClr val="9900CC"/>
                </a:solidFill>
                <a:latin typeface="+mj-lt"/>
              </a:rPr>
              <a:t>Children benefit from working in a team and it improves their communication and confidence. It also helps with their problem solving skills.</a:t>
            </a:r>
          </a:p>
          <a:p>
            <a:pPr eaLnBrk="1" hangingPunct="1">
              <a:spcBef>
                <a:spcPct val="0"/>
              </a:spcBef>
              <a:defRPr/>
            </a:pPr>
            <a:r>
              <a:rPr lang="en-GB" altLang="en-US" sz="2800" dirty="0">
                <a:solidFill>
                  <a:srgbClr val="00B050"/>
                </a:solidFill>
                <a:latin typeface="+mj-lt"/>
              </a:rPr>
              <a:t>Forest school sessions will be on a Friday morning with Mr Fox. We will confirm the dates in September.</a:t>
            </a:r>
          </a:p>
          <a:p>
            <a:pPr eaLnBrk="1" hangingPunct="1">
              <a:spcBef>
                <a:spcPct val="0"/>
              </a:spcBef>
              <a:defRPr/>
            </a:pPr>
            <a:endParaRPr lang="en-GB" altLang="en-US" sz="2800" b="1" dirty="0">
              <a:solidFill>
                <a:srgbClr val="9900CC"/>
              </a:solidFill>
              <a:latin typeface="Letterjoin-Air Plus 40" panose="02000805000000020003" pitchFamily="50" charset="0"/>
            </a:endParaRPr>
          </a:p>
        </p:txBody>
      </p:sp>
      <p:pic>
        <p:nvPicPr>
          <p:cNvPr id="2" name="Picture 2" descr="A picture containing person, military uniform, outdoor, several&#10;&#10;Description automatically generated">
            <a:extLst>
              <a:ext uri="{FF2B5EF4-FFF2-40B4-BE49-F238E27FC236}">
                <a16:creationId xmlns:a16="http://schemas.microsoft.com/office/drawing/2014/main" id="{0836C3BD-498C-0E32-E76C-A37F20BC004C}"/>
              </a:ext>
            </a:extLst>
          </p:cNvPr>
          <p:cNvPicPr>
            <a:picLocks noChangeAspect="1"/>
          </p:cNvPicPr>
          <p:nvPr/>
        </p:nvPicPr>
        <p:blipFill>
          <a:blip r:embed="rId2"/>
          <a:stretch>
            <a:fillRect/>
          </a:stretch>
        </p:blipFill>
        <p:spPr>
          <a:xfrm>
            <a:off x="2754351" y="4939159"/>
            <a:ext cx="4348975" cy="176355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0F4653F-08CD-347F-3AC5-9E1421CE67BE}"/>
              </a:ext>
            </a:extLst>
          </p:cNvPr>
          <p:cNvSpPr>
            <a:spLocks noGrp="1" noChangeArrowheads="1"/>
          </p:cNvSpPr>
          <p:nvPr>
            <p:ph type="title"/>
          </p:nvPr>
        </p:nvSpPr>
        <p:spPr>
          <a:xfrm>
            <a:off x="107950" y="-171450"/>
            <a:ext cx="6870700" cy="1296988"/>
          </a:xfrm>
        </p:spPr>
        <p:txBody>
          <a:bodyPr/>
          <a:lstStyle/>
          <a:p>
            <a:r>
              <a:rPr lang="en-GB" altLang="en-US" b="1" u="sng"/>
              <a:t>School Website</a:t>
            </a:r>
          </a:p>
        </p:txBody>
      </p:sp>
      <p:sp>
        <p:nvSpPr>
          <p:cNvPr id="4" name="Rectangle 3">
            <a:extLst>
              <a:ext uri="{FF2B5EF4-FFF2-40B4-BE49-F238E27FC236}">
                <a16:creationId xmlns:a16="http://schemas.microsoft.com/office/drawing/2014/main" id="{35B5DC73-2303-186C-5D40-9C1D42F6CFFE}"/>
              </a:ext>
            </a:extLst>
          </p:cNvPr>
          <p:cNvSpPr/>
          <p:nvPr/>
        </p:nvSpPr>
        <p:spPr>
          <a:xfrm>
            <a:off x="395288" y="1403350"/>
            <a:ext cx="8137525" cy="4001095"/>
          </a:xfrm>
          <a:prstGeom prst="rect">
            <a:avLst/>
          </a:prstGeom>
        </p:spPr>
        <p:txBody>
          <a:bodyPr>
            <a:spAutoFit/>
          </a:bodyPr>
          <a:lstStyle/>
          <a:p>
            <a:pPr eaLnBrk="1" hangingPunct="1">
              <a:defRPr/>
            </a:pPr>
            <a:endParaRPr lang="en-GB" sz="1400" dirty="0">
              <a:latin typeface="+mj-lt"/>
              <a:cs typeface="Arial" charset="0"/>
            </a:endParaRPr>
          </a:p>
          <a:p>
            <a:pPr marL="457200" indent="-457200" eaLnBrk="1" hangingPunct="1">
              <a:buFont typeface="Arial" panose="020B0604020202020204" pitchFamily="34" charset="0"/>
              <a:buChar char="•"/>
              <a:defRPr/>
            </a:pPr>
            <a:r>
              <a:rPr lang="en-GB" sz="2400" dirty="0">
                <a:solidFill>
                  <a:srgbClr val="0070C0"/>
                </a:solidFill>
                <a:latin typeface="+mj-lt"/>
                <a:cs typeface="Arial" charset="0"/>
              </a:rPr>
              <a:t>Topic maps </a:t>
            </a:r>
          </a:p>
          <a:p>
            <a:pPr marL="457200" indent="-457200" eaLnBrk="1" hangingPunct="1">
              <a:buFont typeface="Arial" panose="020B0604020202020204" pitchFamily="34" charset="0"/>
              <a:buChar char="•"/>
              <a:defRPr/>
            </a:pPr>
            <a:r>
              <a:rPr lang="en-GB" sz="2400" dirty="0">
                <a:solidFill>
                  <a:srgbClr val="0070C0"/>
                </a:solidFill>
                <a:latin typeface="+mj-lt"/>
                <a:cs typeface="Arial" charset="0"/>
              </a:rPr>
              <a:t>Homework</a:t>
            </a:r>
          </a:p>
          <a:p>
            <a:pPr marL="457200" indent="-457200" eaLnBrk="1" hangingPunct="1">
              <a:buFont typeface="Arial" panose="020B0604020202020204" pitchFamily="34" charset="0"/>
              <a:buChar char="•"/>
              <a:defRPr/>
            </a:pPr>
            <a:r>
              <a:rPr lang="en-GB" sz="2400" dirty="0">
                <a:solidFill>
                  <a:srgbClr val="0070C0"/>
                </a:solidFill>
                <a:latin typeface="+mj-lt"/>
                <a:cs typeface="Arial" charset="0"/>
              </a:rPr>
              <a:t>Policies</a:t>
            </a:r>
          </a:p>
          <a:p>
            <a:pPr marL="457200" indent="-457200" eaLnBrk="1" hangingPunct="1">
              <a:buFont typeface="Arial" panose="020B0604020202020204" pitchFamily="34" charset="0"/>
              <a:buChar char="•"/>
              <a:defRPr/>
            </a:pPr>
            <a:r>
              <a:rPr lang="en-GB" sz="2400" dirty="0">
                <a:solidFill>
                  <a:srgbClr val="0070C0"/>
                </a:solidFill>
                <a:latin typeface="+mj-lt"/>
                <a:cs typeface="Arial" charset="0"/>
              </a:rPr>
              <a:t>Newsletter – online and emailed.</a:t>
            </a:r>
          </a:p>
          <a:p>
            <a:pPr marL="457200" indent="-457200" eaLnBrk="1" hangingPunct="1">
              <a:buFont typeface="Arial" panose="020B0604020202020204" pitchFamily="34" charset="0"/>
              <a:buChar char="•"/>
              <a:defRPr/>
            </a:pPr>
            <a:r>
              <a:rPr lang="en-GB" sz="2400" dirty="0">
                <a:solidFill>
                  <a:srgbClr val="0070C0"/>
                </a:solidFill>
                <a:latin typeface="+mj-lt"/>
                <a:cs typeface="Arial" charset="0"/>
              </a:rPr>
              <a:t>E-safety</a:t>
            </a:r>
          </a:p>
          <a:p>
            <a:pPr marL="457200" indent="-457200" eaLnBrk="1" hangingPunct="1">
              <a:buFont typeface="Arial" panose="020B0604020202020204" pitchFamily="34" charset="0"/>
              <a:buChar char="•"/>
              <a:defRPr/>
            </a:pPr>
            <a:r>
              <a:rPr lang="en-GB" sz="2400" dirty="0">
                <a:solidFill>
                  <a:srgbClr val="0070C0"/>
                </a:solidFill>
                <a:latin typeface="+mj-lt"/>
                <a:cs typeface="Arial" charset="0"/>
              </a:rPr>
              <a:t>Communication to parents. </a:t>
            </a:r>
          </a:p>
          <a:p>
            <a:pPr marL="457200" indent="-457200" eaLnBrk="1" hangingPunct="1">
              <a:buFont typeface="Arial" panose="020B0604020202020204" pitchFamily="34" charset="0"/>
              <a:buChar char="•"/>
              <a:defRPr/>
            </a:pPr>
            <a:endParaRPr lang="en-GB" sz="2400" dirty="0">
              <a:latin typeface="+mj-lt"/>
              <a:cs typeface="Arial" charset="0"/>
              <a:hlinkClick r:id="rId2"/>
            </a:endParaRPr>
          </a:p>
          <a:p>
            <a:pPr eaLnBrk="1" hangingPunct="1">
              <a:defRPr/>
            </a:pPr>
            <a:endParaRPr lang="en-GB" sz="2400" dirty="0">
              <a:cs typeface="Arial" charset="0"/>
            </a:endParaRPr>
          </a:p>
          <a:p>
            <a:pPr eaLnBrk="1" hangingPunct="1">
              <a:defRPr/>
            </a:pPr>
            <a:r>
              <a:rPr lang="en-GB" sz="2400" dirty="0">
                <a:solidFill>
                  <a:srgbClr val="FF3399"/>
                </a:solidFill>
                <a:cs typeface="Arial" charset="0"/>
              </a:rPr>
              <a:t>We use Microsoft Sway to keep you informed of what is going on each week.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5430696-7B8E-48FA-99B8-CAE8B77C5EBB}"/>
              </a:ext>
            </a:extLst>
          </p:cNvPr>
          <p:cNvSpPr>
            <a:spLocks noGrp="1" noChangeArrowheads="1"/>
          </p:cNvSpPr>
          <p:nvPr>
            <p:ph type="title"/>
          </p:nvPr>
        </p:nvSpPr>
        <p:spPr>
          <a:xfrm>
            <a:off x="539750" y="908050"/>
            <a:ext cx="8208714" cy="1665288"/>
          </a:xfrm>
        </p:spPr>
        <p:txBody>
          <a:bodyPr/>
          <a:lstStyle/>
          <a:p>
            <a:pPr eaLnBrk="1" hangingPunct="1"/>
            <a:r>
              <a:rPr lang="en-GB" altLang="en-US" sz="5400" dirty="0">
                <a:solidFill>
                  <a:srgbClr val="0000FF"/>
                </a:solidFill>
                <a:latin typeface="Linkpen 10a Print" pitchFamily="66" charset="0"/>
              </a:rPr>
              <a:t>We are </a:t>
            </a:r>
            <a:br>
              <a:rPr lang="en-GB" altLang="en-US" sz="5400" dirty="0">
                <a:solidFill>
                  <a:srgbClr val="0000FF"/>
                </a:solidFill>
                <a:latin typeface="Linkpen 10a Print" pitchFamily="66" charset="0"/>
              </a:rPr>
            </a:br>
            <a:r>
              <a:rPr lang="en-GB" altLang="en-US" sz="5400" dirty="0">
                <a:solidFill>
                  <a:srgbClr val="0000FF"/>
                </a:solidFill>
                <a:latin typeface="Linkpen 10a Print" pitchFamily="66" charset="0"/>
              </a:rPr>
              <a:t>Clever Caterpillars</a:t>
            </a:r>
            <a:endParaRPr lang="en-US" altLang="en-US" sz="5400" dirty="0">
              <a:solidFill>
                <a:srgbClr val="0000FF"/>
              </a:solidFill>
              <a:latin typeface="Linkpen 10a Print" pitchFamily="66" charset="0"/>
            </a:endParaRPr>
          </a:p>
        </p:txBody>
      </p:sp>
      <p:pic>
        <p:nvPicPr>
          <p:cNvPr id="5123" name="Content Placeholder 2">
            <a:extLst>
              <a:ext uri="{FF2B5EF4-FFF2-40B4-BE49-F238E27FC236}">
                <a16:creationId xmlns:a16="http://schemas.microsoft.com/office/drawing/2014/main" id="{7A8E1E0E-2057-160D-1D5A-8A12A5741FB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6056"/>
          <a:stretch/>
        </p:blipFill>
        <p:spPr>
          <a:xfrm>
            <a:off x="4159251" y="3044428"/>
            <a:ext cx="1780902" cy="2525712"/>
          </a:xfrm>
        </p:spPr>
      </p:pic>
      <p:pic>
        <p:nvPicPr>
          <p:cNvPr id="5124" name="Picture 3">
            <a:extLst>
              <a:ext uri="{FF2B5EF4-FFF2-40B4-BE49-F238E27FC236}">
                <a16:creationId xmlns:a16="http://schemas.microsoft.com/office/drawing/2014/main" id="{8E473C76-DCD9-123F-5046-18E7C1D4F06A}"/>
              </a:ext>
            </a:extLst>
          </p:cNvPr>
          <p:cNvPicPr>
            <a:picLocks noChangeAspect="1"/>
          </p:cNvPicPr>
          <p:nvPr/>
        </p:nvPicPr>
        <p:blipFill>
          <a:blip r:embed="rId3">
            <a:extLst>
              <a:ext uri="{28A0092B-C50C-407E-A947-70E740481C1C}">
                <a14:useLocalDpi xmlns:a14="http://schemas.microsoft.com/office/drawing/2010/main" val="0"/>
              </a:ext>
            </a:extLst>
          </a:blip>
          <a:srcRect r="49052"/>
          <a:stretch>
            <a:fillRect/>
          </a:stretch>
        </p:blipFill>
        <p:spPr bwMode="auto">
          <a:xfrm>
            <a:off x="2214563" y="3044428"/>
            <a:ext cx="1944687"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7000B48-D953-4B5E-A84C-A7432B58DFD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80557" y="3789040"/>
            <a:ext cx="1199356" cy="1467293"/>
          </a:xfrm>
          <a:prstGeom prst="rect">
            <a:avLst/>
          </a:prstGeom>
          <a:noFill/>
          <a:ln>
            <a:noFill/>
          </a:ln>
        </p:spPr>
      </p:pic>
      <p:pic>
        <p:nvPicPr>
          <p:cNvPr id="1026" name="Picture 2">
            <a:extLst>
              <a:ext uri="{FF2B5EF4-FFF2-40B4-BE49-F238E27FC236}">
                <a16:creationId xmlns:a16="http://schemas.microsoft.com/office/drawing/2014/main" id="{F83F8A6A-49D1-4BA0-B6C1-0C1646334F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2993" y="3789040"/>
            <a:ext cx="1223518" cy="14672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F6A7E563-1A05-41A7-9D3C-783560A35671}"/>
              </a:ext>
            </a:extLst>
          </p:cNvPr>
          <p:cNvPicPr>
            <a:picLocks noChangeAspect="1"/>
          </p:cNvPicPr>
          <p:nvPr/>
        </p:nvPicPr>
        <p:blipFill>
          <a:blip r:embed="rId3">
            <a:extLst>
              <a:ext uri="{28A0092B-C50C-407E-A947-70E740481C1C}">
                <a14:useLocalDpi xmlns:a14="http://schemas.microsoft.com/office/drawing/2010/main" val="0"/>
              </a:ext>
            </a:extLst>
          </a:blip>
          <a:srcRect r="49052"/>
          <a:stretch>
            <a:fillRect/>
          </a:stretch>
        </p:blipFill>
        <p:spPr bwMode="auto">
          <a:xfrm>
            <a:off x="5810253" y="3044428"/>
            <a:ext cx="1944687"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42061D22-FAEC-43D8-9D25-E446DB2EFB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9443" y="3847509"/>
            <a:ext cx="1333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9BB1E2-6E25-41EE-ACBB-E2328727B9F3}"/>
              </a:ext>
            </a:extLst>
          </p:cNvPr>
          <p:cNvSpPr txBox="1"/>
          <p:nvPr/>
        </p:nvSpPr>
        <p:spPr>
          <a:xfrm>
            <a:off x="2411760" y="5633640"/>
            <a:ext cx="1368153" cy="646331"/>
          </a:xfrm>
          <a:prstGeom prst="rect">
            <a:avLst/>
          </a:prstGeom>
          <a:noFill/>
        </p:spPr>
        <p:txBody>
          <a:bodyPr wrap="square" rtlCol="0">
            <a:spAutoFit/>
          </a:bodyPr>
          <a:lstStyle/>
          <a:p>
            <a:pPr algn="ctr"/>
            <a:r>
              <a:rPr lang="en-GB" dirty="0"/>
              <a:t>Mrs Tomlinson</a:t>
            </a:r>
          </a:p>
        </p:txBody>
      </p:sp>
      <p:sp>
        <p:nvSpPr>
          <p:cNvPr id="10" name="TextBox 9">
            <a:extLst>
              <a:ext uri="{FF2B5EF4-FFF2-40B4-BE49-F238E27FC236}">
                <a16:creationId xmlns:a16="http://schemas.microsoft.com/office/drawing/2014/main" id="{33CC19BE-DD6D-480B-B3CA-E35DB1B9339F}"/>
              </a:ext>
            </a:extLst>
          </p:cNvPr>
          <p:cNvSpPr txBox="1"/>
          <p:nvPr/>
        </p:nvSpPr>
        <p:spPr>
          <a:xfrm>
            <a:off x="4234266" y="5602204"/>
            <a:ext cx="1368153" cy="646331"/>
          </a:xfrm>
          <a:prstGeom prst="rect">
            <a:avLst/>
          </a:prstGeom>
          <a:noFill/>
        </p:spPr>
        <p:txBody>
          <a:bodyPr wrap="square" rtlCol="0">
            <a:spAutoFit/>
          </a:bodyPr>
          <a:lstStyle/>
          <a:p>
            <a:pPr algn="ctr"/>
            <a:r>
              <a:rPr lang="en-GB" dirty="0"/>
              <a:t>Miss Matthews</a:t>
            </a:r>
          </a:p>
        </p:txBody>
      </p:sp>
      <p:sp>
        <p:nvSpPr>
          <p:cNvPr id="11" name="TextBox 10">
            <a:extLst>
              <a:ext uri="{FF2B5EF4-FFF2-40B4-BE49-F238E27FC236}">
                <a16:creationId xmlns:a16="http://schemas.microsoft.com/office/drawing/2014/main" id="{8520C82E-6978-4D81-B864-4D5B8A82B16B}"/>
              </a:ext>
            </a:extLst>
          </p:cNvPr>
          <p:cNvSpPr txBox="1"/>
          <p:nvPr/>
        </p:nvSpPr>
        <p:spPr>
          <a:xfrm>
            <a:off x="6098519" y="5652959"/>
            <a:ext cx="1368153" cy="369332"/>
          </a:xfrm>
          <a:prstGeom prst="rect">
            <a:avLst/>
          </a:prstGeom>
          <a:noFill/>
        </p:spPr>
        <p:txBody>
          <a:bodyPr wrap="square" rtlCol="0">
            <a:spAutoFit/>
          </a:bodyPr>
          <a:lstStyle/>
          <a:p>
            <a:pPr algn="ctr"/>
            <a:r>
              <a:rPr lang="en-GB" dirty="0"/>
              <a:t>Miss Hill</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141BCE4-C1D7-1240-F516-09877C066E6D}"/>
              </a:ext>
            </a:extLst>
          </p:cNvPr>
          <p:cNvSpPr>
            <a:spLocks noGrp="1" noChangeArrowheads="1"/>
          </p:cNvSpPr>
          <p:nvPr>
            <p:ph type="title"/>
          </p:nvPr>
        </p:nvSpPr>
        <p:spPr/>
        <p:txBody>
          <a:bodyPr/>
          <a:lstStyle/>
          <a:p>
            <a:r>
              <a:rPr lang="en-GB" altLang="en-US"/>
              <a:t>Get involved…</a:t>
            </a:r>
          </a:p>
        </p:txBody>
      </p:sp>
      <p:sp>
        <p:nvSpPr>
          <p:cNvPr id="20483" name="Content Placeholder 2">
            <a:extLst>
              <a:ext uri="{FF2B5EF4-FFF2-40B4-BE49-F238E27FC236}">
                <a16:creationId xmlns:a16="http://schemas.microsoft.com/office/drawing/2014/main" id="{17966D3D-BAA0-45EB-2769-50282624BDA3}"/>
              </a:ext>
            </a:extLst>
          </p:cNvPr>
          <p:cNvSpPr>
            <a:spLocks noGrp="1"/>
          </p:cNvSpPr>
          <p:nvPr>
            <p:ph idx="1"/>
          </p:nvPr>
        </p:nvSpPr>
        <p:spPr>
          <a:xfrm>
            <a:off x="1420813" y="1676400"/>
            <a:ext cx="7696200" cy="3657600"/>
          </a:xfrm>
        </p:spPr>
        <p:txBody>
          <a:bodyPr/>
          <a:lstStyle/>
          <a:p>
            <a:pPr>
              <a:defRPr/>
            </a:pPr>
            <a:r>
              <a:rPr lang="en-GB" altLang="en-US" dirty="0">
                <a:solidFill>
                  <a:srgbClr val="9900CC"/>
                </a:solidFill>
                <a:latin typeface="+mj-lt"/>
              </a:rPr>
              <a:t>We always need help in school. Hearing children read, photocopying, laminating, cutting out, going on visits, please speak to a member of staff if you think you would be able to help.</a:t>
            </a:r>
          </a:p>
          <a:p>
            <a:pPr>
              <a:defRPr/>
            </a:pPr>
            <a:r>
              <a:rPr lang="en-GB" altLang="en-US" dirty="0">
                <a:latin typeface="+mj-lt"/>
              </a:rPr>
              <a:t>Our wonderful PTFA organise lots of events and raise lots of money for our children-they would welcome new members.</a:t>
            </a:r>
          </a:p>
        </p:txBody>
      </p:sp>
      <p:pic>
        <p:nvPicPr>
          <p:cNvPr id="22532" name="Picture 5" descr="Worsley Bridge PTFA – Worsley Bridge Primary School">
            <a:extLst>
              <a:ext uri="{FF2B5EF4-FFF2-40B4-BE49-F238E27FC236}">
                <a16:creationId xmlns:a16="http://schemas.microsoft.com/office/drawing/2014/main" id="{1E9BDBAB-1B80-E0BC-6D56-5C23437D4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2400"/>
            <a:ext cx="23352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WE-NEED-YOU - Corporate Video Production">
            <a:extLst>
              <a:ext uri="{FF2B5EF4-FFF2-40B4-BE49-F238E27FC236}">
                <a16:creationId xmlns:a16="http://schemas.microsoft.com/office/drawing/2014/main" id="{2173686B-CC47-1611-DCE8-1B35A480C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59038"/>
            <a:ext cx="1517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1CB2F423-0B12-4E39-5F58-64A9D83BC5AB}"/>
              </a:ext>
            </a:extLst>
          </p:cNvPr>
          <p:cNvSpPr>
            <a:spLocks noGrp="1" noChangeArrowheads="1"/>
          </p:cNvSpPr>
          <p:nvPr>
            <p:ph type="title"/>
          </p:nvPr>
        </p:nvSpPr>
        <p:spPr>
          <a:xfrm>
            <a:off x="827088" y="115888"/>
            <a:ext cx="6870700" cy="865187"/>
          </a:xfrm>
        </p:spPr>
        <p:txBody>
          <a:bodyPr/>
          <a:lstStyle/>
          <a:p>
            <a:pPr eaLnBrk="1" hangingPunct="1"/>
            <a:r>
              <a:rPr lang="en-GB" altLang="en-US">
                <a:solidFill>
                  <a:srgbClr val="0000FF"/>
                </a:solidFill>
              </a:rPr>
              <a:t>Lines of communication…</a:t>
            </a:r>
            <a:endParaRPr lang="en-US" altLang="en-US">
              <a:solidFill>
                <a:srgbClr val="0000FF"/>
              </a:solidFill>
            </a:endParaRPr>
          </a:p>
        </p:txBody>
      </p:sp>
      <p:sp>
        <p:nvSpPr>
          <p:cNvPr id="21508" name="Rectangle 2">
            <a:extLst>
              <a:ext uri="{FF2B5EF4-FFF2-40B4-BE49-F238E27FC236}">
                <a16:creationId xmlns:a16="http://schemas.microsoft.com/office/drawing/2014/main" id="{A0CDF189-1780-7AF3-E1D3-8B9199ABBCE7}"/>
              </a:ext>
            </a:extLst>
          </p:cNvPr>
          <p:cNvSpPr>
            <a:spLocks noChangeArrowheads="1"/>
          </p:cNvSpPr>
          <p:nvPr/>
        </p:nvSpPr>
        <p:spPr bwMode="auto">
          <a:xfrm>
            <a:off x="1331913" y="1196975"/>
            <a:ext cx="6624637" cy="4462760"/>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eaLnBrk="1" hangingPunct="1">
              <a:spcBef>
                <a:spcPct val="0"/>
              </a:spcBef>
              <a:defRPr/>
            </a:pPr>
            <a:r>
              <a:rPr lang="en-GB" altLang="en-US" sz="2400" dirty="0">
                <a:solidFill>
                  <a:srgbClr val="0000FF"/>
                </a:solidFill>
                <a:latin typeface="+mj-lt"/>
              </a:rPr>
              <a:t>Please speak to a member of staff on the door in the morning.</a:t>
            </a:r>
          </a:p>
          <a:p>
            <a:pPr marL="342900" indent="-342900" eaLnBrk="1" hangingPunct="1">
              <a:spcBef>
                <a:spcPct val="0"/>
              </a:spcBef>
              <a:defRPr/>
            </a:pPr>
            <a:r>
              <a:rPr lang="en-GB" altLang="en-US" sz="2400" dirty="0">
                <a:solidFill>
                  <a:srgbClr val="0000FF"/>
                </a:solidFill>
                <a:latin typeface="+mj-lt"/>
              </a:rPr>
              <a:t>If you need to leave a message you can also telephone the school office on the following number:</a:t>
            </a: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r>
              <a:rPr lang="en-GB" altLang="en-US" sz="2400" dirty="0">
                <a:solidFill>
                  <a:srgbClr val="0000FF"/>
                </a:solidFill>
                <a:latin typeface="+mj-lt"/>
              </a:rPr>
              <a:t>01782 973800</a:t>
            </a: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None/>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000" dirty="0">
              <a:solidFill>
                <a:srgbClr val="0000FF"/>
              </a:solidFill>
              <a:latin typeface="Letterjoin-Air Plus 40" panose="02000805000000020003" pitchFamily="50" charset="0"/>
            </a:endParaRPr>
          </a:p>
        </p:txBody>
      </p:sp>
      <p:sp>
        <p:nvSpPr>
          <p:cNvPr id="2" name="TextBox 1">
            <a:extLst>
              <a:ext uri="{FF2B5EF4-FFF2-40B4-BE49-F238E27FC236}">
                <a16:creationId xmlns:a16="http://schemas.microsoft.com/office/drawing/2014/main" id="{DBD1D892-C20E-47CE-8F7C-5F05EB9E6EFF}"/>
              </a:ext>
            </a:extLst>
          </p:cNvPr>
          <p:cNvSpPr txBox="1"/>
          <p:nvPr/>
        </p:nvSpPr>
        <p:spPr>
          <a:xfrm>
            <a:off x="899592" y="4077072"/>
            <a:ext cx="7344816" cy="19082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altLang="en-US" sz="2000" dirty="0">
                <a:solidFill>
                  <a:schemeClr val="accent6"/>
                </a:solidFill>
                <a:latin typeface="+mj-lt"/>
              </a:rPr>
              <a:t>As mentioned before – a weekly sway is sent out from EYFS – we will communicate all important information and reminders on here, please make sure you read it each week to keep up to date </a:t>
            </a:r>
            <a:r>
              <a:rPr lang="en-GB" altLang="en-US" sz="2000" dirty="0">
                <a:solidFill>
                  <a:schemeClr val="accent6"/>
                </a:solidFill>
                <a:latin typeface="+mj-lt"/>
                <a:sym typeface="Wingdings" panose="05000000000000000000" pitchFamily="2" charset="2"/>
              </a:rPr>
              <a:t></a:t>
            </a:r>
          </a:p>
          <a:p>
            <a:pPr algn="ctr"/>
            <a:r>
              <a:rPr lang="en-GB" altLang="en-US" sz="2000" dirty="0">
                <a:solidFill>
                  <a:schemeClr val="accent6"/>
                </a:solidFill>
                <a:latin typeface="+mj-lt"/>
                <a:sym typeface="Wingdings" panose="05000000000000000000" pitchFamily="2" charset="2"/>
              </a:rPr>
              <a:t>It is sent as a link via a text message! </a:t>
            </a:r>
            <a:endParaRPr lang="en-GB" altLang="en-US" sz="2000" dirty="0">
              <a:solidFill>
                <a:schemeClr val="accent6"/>
              </a:solidFill>
              <a:latin typeface="+mj-lt"/>
            </a:endParaRPr>
          </a:p>
          <a:p>
            <a:endParaRPr lang="en-GB" dirty="0"/>
          </a:p>
        </p:txBody>
      </p:sp>
      <p:pic>
        <p:nvPicPr>
          <p:cNvPr id="23556" name="Picture 10" descr="Image result for communication image">
            <a:extLst>
              <a:ext uri="{FF2B5EF4-FFF2-40B4-BE49-F238E27FC236}">
                <a16:creationId xmlns:a16="http://schemas.microsoft.com/office/drawing/2014/main" id="{7DE5FE62-FAA1-999E-544A-60F60D07D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181" y="5345998"/>
            <a:ext cx="18367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84397"/>
            <a:ext cx="7200800" cy="707886"/>
          </a:xfrm>
          <a:prstGeom prst="rect">
            <a:avLst/>
          </a:prstGeom>
          <a:noFill/>
        </p:spPr>
        <p:txBody>
          <a:bodyPr wrap="square" rtlCol="0">
            <a:spAutoFit/>
          </a:bodyPr>
          <a:lstStyle/>
          <a:p>
            <a:r>
              <a:rPr lang="en-GB" sz="4000" dirty="0">
                <a:solidFill>
                  <a:srgbClr val="0070C0"/>
                </a:solidFill>
                <a:latin typeface="Letter-join Plus 40" pitchFamily="50" charset="0"/>
              </a:rPr>
              <a:t>Evidence Me ….</a:t>
            </a:r>
            <a:endParaRPr lang="en-US" sz="4000" dirty="0">
              <a:solidFill>
                <a:srgbClr val="0070C0"/>
              </a:solidFill>
              <a:latin typeface="Letter-join Plus 40" pitchFamily="50"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42" t="13949" r="11914" b="9396"/>
          <a:stretch/>
        </p:blipFill>
        <p:spPr bwMode="auto">
          <a:xfrm>
            <a:off x="4860032" y="992283"/>
            <a:ext cx="3492160" cy="2761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miley Face 2"/>
          <p:cNvSpPr/>
          <p:nvPr/>
        </p:nvSpPr>
        <p:spPr>
          <a:xfrm>
            <a:off x="5580112" y="1176939"/>
            <a:ext cx="360040" cy="2880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9512" y="1196752"/>
            <a:ext cx="4176464" cy="3600986"/>
          </a:xfrm>
          <a:prstGeom prst="rect">
            <a:avLst/>
          </a:prstGeom>
          <a:noFill/>
        </p:spPr>
        <p:txBody>
          <a:bodyPr wrap="square" lIns="91440" tIns="45720" rIns="91440" bIns="45720" rtlCol="0" anchor="t">
            <a:spAutoFit/>
          </a:bodyPr>
          <a:lstStyle/>
          <a:p>
            <a:r>
              <a:rPr lang="en-GB" sz="2800" dirty="0">
                <a:latin typeface="Calibri" panose="020F0502020204030204" pitchFamily="34" charset="0"/>
                <a:cs typeface="Calibri" panose="020F0502020204030204" pitchFamily="34" charset="0"/>
              </a:rPr>
              <a:t>Evidence Me is an online learning journey that staff use to record observations and photographs of the children when they meet objectives from the curriculum.  </a:t>
            </a:r>
          </a:p>
          <a:p>
            <a:endParaRPr lang="en-GB" sz="1600" dirty="0">
              <a:latin typeface="Letter-join Plus 40" pitchFamily="50" charset="0"/>
            </a:endParaRPr>
          </a:p>
          <a:p>
            <a:r>
              <a:rPr lang="en-GB" sz="1600" dirty="0">
                <a:latin typeface="Letter-join Plus 40" pitchFamily="50" charset="0"/>
              </a:rPr>
              <a:t> </a:t>
            </a:r>
            <a:endParaRPr lang="en-US" sz="1600" dirty="0">
              <a:latin typeface="Letter-join Plus 40" pitchFamily="50" charset="0"/>
            </a:endParaRPr>
          </a:p>
        </p:txBody>
      </p:sp>
      <p:sp>
        <p:nvSpPr>
          <p:cNvPr id="8" name="TextBox 7"/>
          <p:cNvSpPr txBox="1"/>
          <p:nvPr/>
        </p:nvSpPr>
        <p:spPr>
          <a:xfrm>
            <a:off x="3491880" y="4005388"/>
            <a:ext cx="4176464" cy="2062103"/>
          </a:xfrm>
          <a:prstGeom prst="rect">
            <a:avLst/>
          </a:prstGeom>
          <a:noFill/>
        </p:spPr>
        <p:txBody>
          <a:bodyPr wrap="square" lIns="91440" tIns="45720" rIns="91440" bIns="45720" rtlCol="0" anchor="t">
            <a:spAutoFit/>
          </a:bodyPr>
          <a:lstStyle/>
          <a:p>
            <a:r>
              <a:rPr lang="en-GB" sz="3200" dirty="0">
                <a:latin typeface="Calibri" panose="020F0502020204030204" pitchFamily="34" charset="0"/>
                <a:cs typeface="Calibri" panose="020F0502020204030204" pitchFamily="34" charset="0"/>
              </a:rPr>
              <a:t>In September we are going to run an evidence me 'set up' meeting!</a:t>
            </a:r>
          </a:p>
        </p:txBody>
      </p:sp>
      <p:pic>
        <p:nvPicPr>
          <p:cNvPr id="5"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09" b="21716"/>
          <a:stretch/>
        </p:blipFill>
        <p:spPr bwMode="auto">
          <a:xfrm>
            <a:off x="7164288" y="5692036"/>
            <a:ext cx="1603128" cy="74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5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EA540535-61F6-3A65-0250-3D1CDA7850D9}"/>
              </a:ext>
            </a:extLst>
          </p:cNvPr>
          <p:cNvSpPr>
            <a:spLocks noGrp="1" noChangeArrowheads="1"/>
          </p:cNvSpPr>
          <p:nvPr>
            <p:ph type="title"/>
          </p:nvPr>
        </p:nvSpPr>
        <p:spPr>
          <a:xfrm>
            <a:off x="1331913" y="260350"/>
            <a:ext cx="6870700" cy="1600200"/>
          </a:xfrm>
        </p:spPr>
        <p:txBody>
          <a:bodyPr/>
          <a:lstStyle/>
          <a:p>
            <a:pPr eaLnBrk="1" hangingPunct="1"/>
            <a:r>
              <a:rPr lang="en-GB" altLang="en-US">
                <a:solidFill>
                  <a:srgbClr val="0000FF"/>
                </a:solidFill>
              </a:rPr>
              <a:t>Any questions?</a:t>
            </a:r>
            <a:endParaRPr lang="en-US" altLang="en-US">
              <a:solidFill>
                <a:srgbClr val="0000FF"/>
              </a:solidFill>
            </a:endParaRPr>
          </a:p>
        </p:txBody>
      </p:sp>
      <p:pic>
        <p:nvPicPr>
          <p:cNvPr id="24579" name="Picture 10" descr="MC900282178[1]">
            <a:extLst>
              <a:ext uri="{FF2B5EF4-FFF2-40B4-BE49-F238E27FC236}">
                <a16:creationId xmlns:a16="http://schemas.microsoft.com/office/drawing/2014/main" id="{998F8E68-5224-BAAF-1458-1CE7FEC68C7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48038" y="2420938"/>
            <a:ext cx="2316162" cy="26654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5416-6AE6-3278-969D-0D0D72B1B811}"/>
              </a:ext>
            </a:extLst>
          </p:cNvPr>
          <p:cNvSpPr>
            <a:spLocks noGrp="1"/>
          </p:cNvSpPr>
          <p:nvPr>
            <p:ph type="title"/>
          </p:nvPr>
        </p:nvSpPr>
        <p:spPr>
          <a:xfrm>
            <a:off x="395536" y="733627"/>
            <a:ext cx="6870700" cy="1600200"/>
          </a:xfrm>
        </p:spPr>
        <p:txBody>
          <a:bodyPr>
            <a:noAutofit/>
          </a:bodyPr>
          <a:lstStyle/>
          <a:p>
            <a:pPr>
              <a:defRPr/>
            </a:pPr>
            <a:r>
              <a:rPr lang="en-GB" sz="4050" b="1" dirty="0"/>
              <a:t>Attendance </a:t>
            </a:r>
          </a:p>
        </p:txBody>
      </p:sp>
      <p:pic>
        <p:nvPicPr>
          <p:cNvPr id="6148" name="Picture 7" descr="Friends Smiling · Free photo on Pixabay">
            <a:extLst>
              <a:ext uri="{FF2B5EF4-FFF2-40B4-BE49-F238E27FC236}">
                <a16:creationId xmlns:a16="http://schemas.microsoft.com/office/drawing/2014/main" id="{A6930DFC-BF06-78F5-E0DE-A763611B10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581150"/>
            <a:ext cx="153511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a:extLst>
              <a:ext uri="{FF2B5EF4-FFF2-40B4-BE49-F238E27FC236}">
                <a16:creationId xmlns:a16="http://schemas.microsoft.com/office/drawing/2014/main" id="{49DC677E-C06C-C070-0B09-13C692E7FDAB}"/>
              </a:ext>
            </a:extLst>
          </p:cNvPr>
          <p:cNvSpPr txBox="1">
            <a:spLocks noChangeArrowheads="1"/>
          </p:cNvSpPr>
          <p:nvPr/>
        </p:nvSpPr>
        <p:spPr bwMode="auto">
          <a:xfrm>
            <a:off x="2124075" y="3059113"/>
            <a:ext cx="55435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pPr>
            <a:r>
              <a:rPr lang="en-GB" altLang="en-US" sz="2700"/>
              <a:t>Good attendance</a:t>
            </a:r>
          </a:p>
          <a:p>
            <a:pPr>
              <a:spcBef>
                <a:spcPct val="0"/>
              </a:spcBef>
            </a:pPr>
            <a:r>
              <a:rPr lang="en-GB" altLang="en-US" sz="2700"/>
              <a:t>Punctuality</a:t>
            </a:r>
          </a:p>
          <a:p>
            <a:pPr>
              <a:spcBef>
                <a:spcPct val="0"/>
              </a:spcBef>
            </a:pPr>
            <a:r>
              <a:rPr lang="en-GB" altLang="en-US" sz="2700"/>
              <a:t>Forming good habits</a:t>
            </a:r>
          </a:p>
          <a:p>
            <a:pPr>
              <a:spcBef>
                <a:spcPct val="0"/>
              </a:spcBef>
            </a:pPr>
            <a:endParaRPr lang="en-GB" altLang="en-US" sz="2700"/>
          </a:p>
        </p:txBody>
      </p:sp>
      <p:pic>
        <p:nvPicPr>
          <p:cNvPr id="6" name="Picture 5" descr="Kingsfield First School | Biddulph | Staffordshire Logo">
            <a:extLst>
              <a:ext uri="{FF2B5EF4-FFF2-40B4-BE49-F238E27FC236}">
                <a16:creationId xmlns:a16="http://schemas.microsoft.com/office/drawing/2014/main" id="{26BE29AA-A7D6-48D5-A42C-49D6B8AF6AE6}"/>
              </a:ext>
            </a:extLst>
          </p:cNvPr>
          <p:cNvPicPr/>
          <p:nvPr/>
        </p:nvPicPr>
        <p:blipFill rotWithShape="1">
          <a:blip r:embed="rId3">
            <a:extLst>
              <a:ext uri="{28A0092B-C50C-407E-A947-70E740481C1C}">
                <a14:useLocalDpi xmlns:a14="http://schemas.microsoft.com/office/drawing/2010/main" val="0"/>
              </a:ext>
            </a:extLst>
          </a:blip>
          <a:srcRect l="4901" r="8415"/>
          <a:stretch/>
        </p:blipFill>
        <p:spPr bwMode="auto">
          <a:xfrm>
            <a:off x="251520" y="-7220"/>
            <a:ext cx="6480720" cy="14700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1C3E-3289-1187-E43F-D56C465F7847}"/>
              </a:ext>
            </a:extLst>
          </p:cNvPr>
          <p:cNvSpPr>
            <a:spLocks noGrp="1"/>
          </p:cNvSpPr>
          <p:nvPr>
            <p:ph type="title"/>
          </p:nvPr>
        </p:nvSpPr>
        <p:spPr/>
        <p:txBody>
          <a:bodyPr/>
          <a:lstStyle/>
          <a:p>
            <a:r>
              <a:rPr lang="en-GB" dirty="0">
                <a:cs typeface="Calibri"/>
              </a:rPr>
              <a:t>Times of the day</a:t>
            </a:r>
            <a:endParaRPr lang="en-GB" dirty="0"/>
          </a:p>
        </p:txBody>
      </p:sp>
      <p:sp>
        <p:nvSpPr>
          <p:cNvPr id="3" name="Content Placeholder 2">
            <a:extLst>
              <a:ext uri="{FF2B5EF4-FFF2-40B4-BE49-F238E27FC236}">
                <a16:creationId xmlns:a16="http://schemas.microsoft.com/office/drawing/2014/main" id="{B778A5AE-066D-0731-DFDE-8BD7BDCCDF3F}"/>
              </a:ext>
            </a:extLst>
          </p:cNvPr>
          <p:cNvSpPr>
            <a:spLocks noGrp="1"/>
          </p:cNvSpPr>
          <p:nvPr>
            <p:ph idx="1"/>
          </p:nvPr>
        </p:nvSpPr>
        <p:spPr/>
        <p:txBody>
          <a:bodyPr vert="horz" lIns="91440" tIns="45720" rIns="91440" bIns="45720" rtlCol="0" anchor="t">
            <a:normAutofit/>
          </a:bodyPr>
          <a:lstStyle/>
          <a:p>
            <a:pPr marL="0" indent="0">
              <a:buNone/>
            </a:pPr>
            <a:r>
              <a:rPr lang="en-GB" dirty="0">
                <a:cs typeface="Calibri"/>
              </a:rPr>
              <a:t> Nursery will be received and dismissed from the door near the drive</a:t>
            </a:r>
            <a:endParaRPr lang="en-US" dirty="0"/>
          </a:p>
          <a:p>
            <a:pPr marL="0" indent="0">
              <a:buNone/>
            </a:pPr>
            <a:endParaRPr lang="en-GB" dirty="0">
              <a:cs typeface="Calibri"/>
            </a:endParaRPr>
          </a:p>
          <a:p>
            <a:pPr marL="0" indent="0">
              <a:buNone/>
            </a:pPr>
            <a:endParaRPr lang="en-GB" dirty="0">
              <a:cs typeface="Calibri"/>
            </a:endParaRPr>
          </a:p>
        </p:txBody>
      </p:sp>
      <p:sp>
        <p:nvSpPr>
          <p:cNvPr id="4" name="TextBox 3">
            <a:extLst>
              <a:ext uri="{FF2B5EF4-FFF2-40B4-BE49-F238E27FC236}">
                <a16:creationId xmlns:a16="http://schemas.microsoft.com/office/drawing/2014/main" id="{5639CA25-8E4B-E93A-3DD0-426526DC1B64}"/>
              </a:ext>
            </a:extLst>
          </p:cNvPr>
          <p:cNvSpPr txBox="1"/>
          <p:nvPr/>
        </p:nvSpPr>
        <p:spPr>
          <a:xfrm>
            <a:off x="454324" y="3430438"/>
            <a:ext cx="289353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0000FF"/>
                </a:solidFill>
              </a:rPr>
              <a:t>15hour morning nursery times:</a:t>
            </a:r>
          </a:p>
          <a:p>
            <a:r>
              <a:rPr lang="en-GB" b="1" dirty="0">
                <a:solidFill>
                  <a:srgbClr val="0000FF"/>
                </a:solidFill>
                <a:latin typeface="Comic Sans MS"/>
                <a:cs typeface="Arial"/>
              </a:rPr>
              <a:t>Morning</a:t>
            </a:r>
          </a:p>
          <a:p>
            <a:r>
              <a:rPr lang="en-GB" dirty="0">
                <a:cs typeface="Calibri"/>
              </a:rPr>
              <a:t>8.45am arrive</a:t>
            </a:r>
          </a:p>
          <a:p>
            <a:r>
              <a:rPr lang="en-GB" dirty="0">
                <a:cs typeface="Calibri"/>
              </a:rPr>
              <a:t>11.45am pick up</a:t>
            </a:r>
          </a:p>
          <a:p>
            <a:r>
              <a:rPr lang="en-GB" b="1" dirty="0">
                <a:solidFill>
                  <a:srgbClr val="0000FF"/>
                </a:solidFill>
                <a:latin typeface="Comic Sans MS"/>
                <a:cs typeface="Arial"/>
              </a:rPr>
              <a:t>Afternoon</a:t>
            </a:r>
          </a:p>
          <a:p>
            <a:r>
              <a:rPr lang="en-GB" dirty="0">
                <a:cs typeface="Calibri"/>
              </a:rPr>
              <a:t>12.15- 3.15</a:t>
            </a:r>
          </a:p>
        </p:txBody>
      </p:sp>
      <p:sp>
        <p:nvSpPr>
          <p:cNvPr id="5" name="TextBox 4">
            <a:extLst>
              <a:ext uri="{FF2B5EF4-FFF2-40B4-BE49-F238E27FC236}">
                <a16:creationId xmlns:a16="http://schemas.microsoft.com/office/drawing/2014/main" id="{9D17E41D-48C7-899E-3DF5-0712358AE849}"/>
              </a:ext>
            </a:extLst>
          </p:cNvPr>
          <p:cNvSpPr txBox="1"/>
          <p:nvPr/>
        </p:nvSpPr>
        <p:spPr>
          <a:xfrm>
            <a:off x="3564014" y="3429000"/>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0000FF"/>
                </a:solidFill>
                <a:latin typeface="Comic Sans MS"/>
                <a:ea typeface="+mn-lt"/>
                <a:cs typeface="+mn-lt"/>
              </a:rPr>
              <a:t>30 hour morning nursery times:</a:t>
            </a:r>
          </a:p>
          <a:p>
            <a:endParaRPr lang="en-GB" dirty="0">
              <a:latin typeface="Comic Sans MS"/>
              <a:ea typeface="+mn-lt"/>
              <a:cs typeface="+mn-lt"/>
            </a:endParaRPr>
          </a:p>
          <a:p>
            <a:r>
              <a:rPr lang="en-GB" dirty="0">
                <a:latin typeface="Comic Sans MS"/>
                <a:ea typeface="+mn-lt"/>
                <a:cs typeface="+mn-lt"/>
              </a:rPr>
              <a:t>8.45am arrive</a:t>
            </a:r>
            <a:endParaRPr lang="en-US" dirty="0">
              <a:latin typeface="Comic Sans MS"/>
              <a:ea typeface="+mn-lt"/>
              <a:cs typeface="+mn-lt"/>
            </a:endParaRPr>
          </a:p>
          <a:p>
            <a:r>
              <a:rPr lang="en-GB" dirty="0">
                <a:ea typeface="+mn-lt"/>
                <a:cs typeface="+mn-lt"/>
              </a:rPr>
              <a:t>3.15pm pick up</a:t>
            </a:r>
            <a:endParaRPr lang="en-US" dirty="0"/>
          </a:p>
        </p:txBody>
      </p:sp>
      <p:pic>
        <p:nvPicPr>
          <p:cNvPr id="7" name="Picture 7" descr="A picture containing text, clock&#10;&#10;Description automatically generated">
            <a:extLst>
              <a:ext uri="{FF2B5EF4-FFF2-40B4-BE49-F238E27FC236}">
                <a16:creationId xmlns:a16="http://schemas.microsoft.com/office/drawing/2014/main" id="{05B0324A-73F2-C9C8-E29B-C9360CF356AA}"/>
              </a:ext>
            </a:extLst>
          </p:cNvPr>
          <p:cNvPicPr>
            <a:picLocks noChangeAspect="1"/>
          </p:cNvPicPr>
          <p:nvPr/>
        </p:nvPicPr>
        <p:blipFill>
          <a:blip r:embed="rId2"/>
          <a:stretch>
            <a:fillRect/>
          </a:stretch>
        </p:blipFill>
        <p:spPr>
          <a:xfrm>
            <a:off x="6765984" y="4674078"/>
            <a:ext cx="2225616" cy="2225616"/>
          </a:xfrm>
          <a:prstGeom prst="rect">
            <a:avLst/>
          </a:prstGeom>
        </p:spPr>
      </p:pic>
    </p:spTree>
    <p:extLst>
      <p:ext uri="{BB962C8B-B14F-4D97-AF65-F5344CB8AC3E}">
        <p14:creationId xmlns:p14="http://schemas.microsoft.com/office/powerpoint/2010/main" val="2329670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4BFB-10E8-4531-BD19-7544A5332AD7}"/>
              </a:ext>
            </a:extLst>
          </p:cNvPr>
          <p:cNvSpPr>
            <a:spLocks noGrp="1"/>
          </p:cNvSpPr>
          <p:nvPr>
            <p:ph type="ctrTitle"/>
          </p:nvPr>
        </p:nvSpPr>
        <p:spPr>
          <a:xfrm>
            <a:off x="1371600" y="692696"/>
            <a:ext cx="6400800" cy="2273300"/>
          </a:xfrm>
        </p:spPr>
        <p:txBody>
          <a:bodyPr/>
          <a:lstStyle/>
          <a:p>
            <a:r>
              <a:rPr lang="en-GB" dirty="0"/>
              <a:t>Toilet Training</a:t>
            </a:r>
          </a:p>
        </p:txBody>
      </p:sp>
      <p:sp>
        <p:nvSpPr>
          <p:cNvPr id="7" name="TextBox 6">
            <a:extLst>
              <a:ext uri="{FF2B5EF4-FFF2-40B4-BE49-F238E27FC236}">
                <a16:creationId xmlns:a16="http://schemas.microsoft.com/office/drawing/2014/main" id="{88FD3272-BBFC-45D1-901D-A1294AAF7FC9}"/>
              </a:ext>
            </a:extLst>
          </p:cNvPr>
          <p:cNvSpPr txBox="1"/>
          <p:nvPr/>
        </p:nvSpPr>
        <p:spPr>
          <a:xfrm rot="1720772">
            <a:off x="6331179" y="700887"/>
            <a:ext cx="2448272" cy="1200329"/>
          </a:xfrm>
          <a:prstGeom prst="rect">
            <a:avLst/>
          </a:prstGeom>
          <a:solidFill>
            <a:schemeClr val="bg1"/>
          </a:solidFill>
          <a:ln>
            <a:solidFill>
              <a:schemeClr val="tx2"/>
            </a:solidFill>
          </a:ln>
        </p:spPr>
        <p:txBody>
          <a:bodyPr wrap="square" rtlCol="0">
            <a:spAutoFit/>
          </a:bodyPr>
          <a:lstStyle/>
          <a:p>
            <a:pPr algn="ctr"/>
            <a:r>
              <a:rPr lang="en-GB" dirty="0">
                <a:solidFill>
                  <a:srgbClr val="0000FF"/>
                </a:solidFill>
              </a:rPr>
              <a:t>Please inform member of staff if your child is not yet toilet trained</a:t>
            </a:r>
          </a:p>
        </p:txBody>
      </p:sp>
      <p:sp>
        <p:nvSpPr>
          <p:cNvPr id="8" name="Subtitle 2">
            <a:extLst>
              <a:ext uri="{FF2B5EF4-FFF2-40B4-BE49-F238E27FC236}">
                <a16:creationId xmlns:a16="http://schemas.microsoft.com/office/drawing/2014/main" id="{F377F993-D040-4F42-BF61-347E80EB557B}"/>
              </a:ext>
            </a:extLst>
          </p:cNvPr>
          <p:cNvSpPr txBox="1">
            <a:spLocks/>
          </p:cNvSpPr>
          <p:nvPr/>
        </p:nvSpPr>
        <p:spPr bwMode="auto">
          <a:xfrm>
            <a:off x="467544" y="3140967"/>
            <a:ext cx="8496944" cy="3529991"/>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800" dirty="0"/>
              <a:t>Typically we expect children to be toilet trained by the time they start Nursery with us.</a:t>
            </a:r>
          </a:p>
          <a:p>
            <a:r>
              <a:rPr lang="en-GB" sz="2000" dirty="0">
                <a:solidFill>
                  <a:srgbClr val="0000FF"/>
                </a:solidFill>
              </a:rPr>
              <a:t> ‘</a:t>
            </a:r>
            <a:r>
              <a:rPr lang="en-GB" sz="1400" dirty="0">
                <a:solidFill>
                  <a:srgbClr val="0000FF"/>
                </a:solidFill>
              </a:rPr>
              <a:t>Learn to use the toilet with help, and then independently.</a:t>
            </a:r>
            <a:r>
              <a:rPr lang="en-GB" sz="2000" dirty="0">
                <a:solidFill>
                  <a:srgbClr val="0000FF"/>
                </a:solidFill>
              </a:rPr>
              <a:t>’ </a:t>
            </a:r>
            <a:r>
              <a:rPr lang="en-GB" sz="1800" dirty="0"/>
              <a:t>This is taken from the development matters age birth to three.</a:t>
            </a:r>
          </a:p>
          <a:p>
            <a:r>
              <a:rPr lang="en-GB" sz="1800" dirty="0"/>
              <a:t> Age 3-4 curriculum it is expected that they are independent. </a:t>
            </a:r>
          </a:p>
          <a:p>
            <a:r>
              <a:rPr lang="en-GB" sz="1800" dirty="0"/>
              <a:t>Please, if your child is still in nappies or pull ups  take the opportunity to toilet train them </a:t>
            </a:r>
            <a:r>
              <a:rPr lang="en-GB" sz="1800" b="1" u="sng" dirty="0"/>
              <a:t>before</a:t>
            </a:r>
            <a:r>
              <a:rPr lang="en-GB" sz="1800" dirty="0"/>
              <a:t> </a:t>
            </a:r>
            <a:r>
              <a:rPr lang="en-GB" sz="1800" b="1" u="sng" dirty="0"/>
              <a:t>September</a:t>
            </a:r>
            <a:r>
              <a:rPr lang="en-GB" sz="1800" dirty="0"/>
              <a:t>.</a:t>
            </a:r>
          </a:p>
          <a:p>
            <a:endParaRPr lang="en-GB" sz="1400" dirty="0"/>
          </a:p>
          <a:p>
            <a:r>
              <a:rPr lang="en-GB" sz="1400" b="1" kern="0" dirty="0">
                <a:ln w="13462">
                  <a:solidFill>
                    <a:schemeClr val="tx2"/>
                  </a:solidFill>
                  <a:prstDash val="solid"/>
                </a:ln>
                <a:solidFill>
                  <a:schemeClr val="tx1">
                    <a:lumMod val="85000"/>
                    <a:lumOff val="15000"/>
                  </a:schemeClr>
                </a:solidFill>
                <a:effectLst>
                  <a:outerShdw dist="38100" dir="2700000" algn="bl" rotWithShape="0">
                    <a:schemeClr val="accent5"/>
                  </a:outerShdw>
                </a:effectLst>
              </a:rPr>
              <a:t>Consistency is key! </a:t>
            </a:r>
            <a:endParaRPr lang="en-GB" sz="1400" b="1" kern="0" dirty="0">
              <a:ln w="13462">
                <a:solidFill>
                  <a:schemeClr val="tx2"/>
                </a:solidFill>
                <a:prstDash val="solid"/>
              </a:ln>
              <a:solidFill>
                <a:sysClr val="windowText" lastClr="000000"/>
              </a:solidFill>
            </a:endParaRPr>
          </a:p>
          <a:p>
            <a:r>
              <a:rPr lang="en-GB" sz="1400" kern="0" dirty="0"/>
              <a:t>Once you start don’t stop. Only put them in a pull up at night, other than that pants all the way!  </a:t>
            </a:r>
          </a:p>
          <a:p>
            <a:r>
              <a:rPr lang="en-GB" sz="1400" b="1" kern="0" dirty="0">
                <a:solidFill>
                  <a:schemeClr val="tx2"/>
                </a:solidFill>
              </a:rPr>
              <a:t>Worried about the car? </a:t>
            </a:r>
            <a:r>
              <a:rPr lang="en-GB" sz="1400" b="1" kern="0" dirty="0"/>
              <a:t>top tip- </a:t>
            </a:r>
            <a:r>
              <a:rPr lang="en-GB" sz="1400" kern="0" dirty="0"/>
              <a:t>put a puppy pad in the car seat, if they have an accident the seat will be dry underneath!</a:t>
            </a:r>
          </a:p>
          <a:p>
            <a:endParaRPr lang="en-GB" sz="2000" dirty="0"/>
          </a:p>
          <a:p>
            <a:endParaRPr lang="en-GB" sz="2000" dirty="0"/>
          </a:p>
        </p:txBody>
      </p:sp>
    </p:spTree>
    <p:extLst>
      <p:ext uri="{BB962C8B-B14F-4D97-AF65-F5344CB8AC3E}">
        <p14:creationId xmlns:p14="http://schemas.microsoft.com/office/powerpoint/2010/main" val="393736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7682"/>
            <a:ext cx="6870700" cy="1600200"/>
          </a:xfrm>
        </p:spPr>
        <p:txBody>
          <a:bodyPr/>
          <a:lstStyle/>
          <a:p>
            <a:r>
              <a:rPr lang="en-GB" dirty="0">
                <a:solidFill>
                  <a:srgbClr val="7030A0"/>
                </a:solidFill>
                <a:latin typeface="Comic Sans MS" panose="030F0702030302020204" pitchFamily="66" charset="0"/>
              </a:rPr>
              <a:t>EYFS Curriculum </a:t>
            </a:r>
            <a:endParaRPr lang="en-US" dirty="0">
              <a:solidFill>
                <a:srgbClr val="7030A0"/>
              </a:solidFill>
              <a:latin typeface="Comic Sans MS" panose="030F0702030302020204" pitchFamily="66" charset="0"/>
            </a:endParaRPr>
          </a:p>
        </p:txBody>
      </p:sp>
      <p:sp>
        <p:nvSpPr>
          <p:cNvPr id="5" name="TextBox 4"/>
          <p:cNvSpPr txBox="1"/>
          <p:nvPr/>
        </p:nvSpPr>
        <p:spPr>
          <a:xfrm>
            <a:off x="251520" y="1340769"/>
            <a:ext cx="8712968" cy="5078313"/>
          </a:xfrm>
          <a:prstGeom prst="rect">
            <a:avLst/>
          </a:prstGeom>
          <a:noFill/>
        </p:spPr>
        <p:txBody>
          <a:bodyPr wrap="square" rtlCol="0">
            <a:spAutoFit/>
          </a:bodyPr>
          <a:lstStyle/>
          <a:p>
            <a:r>
              <a:rPr lang="en-GB" sz="2400" dirty="0">
                <a:solidFill>
                  <a:schemeClr val="accent5">
                    <a:lumMod val="50000"/>
                  </a:schemeClr>
                </a:solidFill>
                <a:latin typeface="Comic Sans MS" panose="030F0702030302020204" pitchFamily="66" charset="0"/>
              </a:rPr>
              <a:t>The Early Years Curriculum has recently changed, this is the first change since 2012. Here are the new areas of the curriculum and the new stages of child development. </a:t>
            </a:r>
            <a:endParaRPr lang="en-GB" dirty="0">
              <a:latin typeface="Comic Sans MS" panose="030F0702030302020204" pitchFamily="66" charset="0"/>
            </a:endParaRPr>
          </a:p>
          <a:p>
            <a:endParaRPr lang="en-GB" dirty="0">
              <a:latin typeface="Comic Sans MS" panose="030F0702030302020204" pitchFamily="66" charset="0"/>
            </a:endParaRPr>
          </a:p>
          <a:p>
            <a:r>
              <a:rPr lang="en-GB" sz="2400" dirty="0">
                <a:latin typeface="Comic Sans MS" panose="030F0702030302020204" pitchFamily="66" charset="0"/>
              </a:rPr>
              <a:t>Personal, social and emotional development.</a:t>
            </a:r>
          </a:p>
          <a:p>
            <a:r>
              <a:rPr lang="en-GB" sz="2400" dirty="0">
                <a:latin typeface="Comic Sans MS" panose="030F0702030302020204" pitchFamily="66" charset="0"/>
              </a:rPr>
              <a:t>Communication and language.</a:t>
            </a:r>
          </a:p>
          <a:p>
            <a:r>
              <a:rPr lang="en-GB" sz="2400" dirty="0">
                <a:latin typeface="Comic Sans MS" panose="030F0702030302020204" pitchFamily="66" charset="0"/>
              </a:rPr>
              <a:t>Physical development.</a:t>
            </a:r>
          </a:p>
          <a:p>
            <a:r>
              <a:rPr lang="en-GB" sz="2400" dirty="0">
                <a:latin typeface="Comic Sans MS" panose="030F0702030302020204" pitchFamily="66" charset="0"/>
              </a:rPr>
              <a:t>Literacy.</a:t>
            </a:r>
          </a:p>
          <a:p>
            <a:r>
              <a:rPr lang="en-GB" sz="2400" dirty="0">
                <a:latin typeface="Comic Sans MS" panose="030F0702030302020204" pitchFamily="66" charset="0"/>
              </a:rPr>
              <a:t>Mathematics.</a:t>
            </a:r>
          </a:p>
          <a:p>
            <a:r>
              <a:rPr lang="en-GB" sz="2400" dirty="0">
                <a:latin typeface="Comic Sans MS" panose="030F0702030302020204" pitchFamily="66" charset="0"/>
              </a:rPr>
              <a:t>Understanding the world.</a:t>
            </a:r>
          </a:p>
          <a:p>
            <a:r>
              <a:rPr lang="en-GB" sz="2400" dirty="0">
                <a:latin typeface="Comic Sans MS" panose="030F0702030302020204" pitchFamily="66" charset="0"/>
              </a:rPr>
              <a:t>Expressive arts and design.</a:t>
            </a:r>
          </a:p>
          <a:p>
            <a:endParaRPr lang="en-GB" sz="2400" dirty="0">
              <a:latin typeface="Comic Sans MS" panose="030F0702030302020204" pitchFamily="66" charset="0"/>
            </a:endParaRPr>
          </a:p>
          <a:p>
            <a:r>
              <a:rPr lang="en-GB" sz="2400" dirty="0">
                <a:latin typeface="Comic Sans MS" panose="030F0702030302020204" pitchFamily="66" charset="0"/>
              </a:rPr>
              <a:t>      </a:t>
            </a:r>
            <a:r>
              <a:rPr lang="en-GB" sz="2400" dirty="0">
                <a:solidFill>
                  <a:srgbClr val="FF0000"/>
                </a:solidFill>
                <a:latin typeface="Comic Sans MS" panose="030F0702030302020204" pitchFamily="66" charset="0"/>
              </a:rPr>
              <a:t>Birth to 3 years / 3 and 4 years / The Reception Year </a:t>
            </a:r>
            <a:endParaRPr lang="en-GB" dirty="0">
              <a:solidFill>
                <a:srgbClr val="FF0000"/>
              </a:solidFill>
              <a:latin typeface="Comic Sans MS" panose="030F0702030302020204" pitchFamily="66" charset="0"/>
            </a:endParaRPr>
          </a:p>
          <a:p>
            <a:endParaRPr lang="en-GB" dirty="0">
              <a:latin typeface="CCW Precursive 1" panose="03050602040000000000" pitchFamily="66" charset="0"/>
            </a:endParaRPr>
          </a:p>
        </p:txBody>
      </p:sp>
    </p:spTree>
    <p:extLst>
      <p:ext uri="{BB962C8B-B14F-4D97-AF65-F5344CB8AC3E}">
        <p14:creationId xmlns:p14="http://schemas.microsoft.com/office/powerpoint/2010/main" val="168499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71" y="-377710"/>
            <a:ext cx="6870700" cy="1600200"/>
          </a:xfrm>
        </p:spPr>
        <p:txBody>
          <a:bodyPr/>
          <a:lstStyle/>
          <a:p>
            <a:r>
              <a:rPr lang="en-GB" dirty="0">
                <a:solidFill>
                  <a:srgbClr val="7030A0"/>
                </a:solidFill>
                <a:latin typeface="Comic Sans MS" panose="030F0702030302020204" pitchFamily="66" charset="0"/>
              </a:rPr>
              <a:t>EYFS Curriculum</a:t>
            </a:r>
            <a:endParaRPr lang="en-US" dirty="0">
              <a:solidFill>
                <a:srgbClr val="7030A0"/>
              </a:solidFill>
              <a:latin typeface="Comic Sans MS" panose="030F0702030302020204" pitchFamily="66" charset="0"/>
            </a:endParaRPr>
          </a:p>
        </p:txBody>
      </p:sp>
      <p:sp>
        <p:nvSpPr>
          <p:cNvPr id="3" name="TextBox 2"/>
          <p:cNvSpPr txBox="1"/>
          <p:nvPr/>
        </p:nvSpPr>
        <p:spPr>
          <a:xfrm>
            <a:off x="422633" y="1484784"/>
            <a:ext cx="8064896" cy="4093428"/>
          </a:xfrm>
          <a:prstGeom prst="rect">
            <a:avLst/>
          </a:prstGeom>
          <a:noFill/>
        </p:spPr>
        <p:txBody>
          <a:bodyPr wrap="square" rtlCol="0">
            <a:spAutoFit/>
          </a:bodyPr>
          <a:lstStyle/>
          <a:p>
            <a:pPr lvl="0" algn="ctr"/>
            <a:r>
              <a:rPr lang="en-US" sz="2000" dirty="0">
                <a:solidFill>
                  <a:prstClr val="black"/>
                </a:solidFill>
                <a:latin typeface="Comic Sans MS" panose="030F0702030302020204" pitchFamily="66" charset="0"/>
              </a:rPr>
              <a:t>Your child will be assessed in all areas throughout the year through independent work and adult observations.</a:t>
            </a:r>
          </a:p>
          <a:p>
            <a:pPr lvl="0" algn="ctr"/>
            <a:endParaRPr lang="en-GB" sz="2000" dirty="0">
              <a:solidFill>
                <a:prstClr val="black"/>
              </a:solidFill>
              <a:latin typeface="Comic Sans MS" panose="030F0702030302020204" pitchFamily="66" charset="0"/>
            </a:endParaRPr>
          </a:p>
          <a:p>
            <a:pPr lvl="0" algn="ctr"/>
            <a:r>
              <a:rPr lang="en-GB" sz="2000" dirty="0">
                <a:solidFill>
                  <a:prstClr val="black"/>
                </a:solidFill>
                <a:latin typeface="Comic Sans MS" panose="030F0702030302020204" pitchFamily="66" charset="0"/>
              </a:rPr>
              <a:t>We create an enabling environment (indoor and outdoor) where the children make their own choices and can challenge themselves when they are ready too.</a:t>
            </a:r>
          </a:p>
          <a:p>
            <a:pPr lvl="0" algn="ctr"/>
            <a:endParaRPr lang="en-GB" sz="2000" dirty="0">
              <a:solidFill>
                <a:prstClr val="black"/>
              </a:solidFill>
              <a:latin typeface="Comic Sans MS" panose="030F0702030302020204" pitchFamily="66" charset="0"/>
            </a:endParaRPr>
          </a:p>
          <a:p>
            <a:pPr lvl="0" algn="ctr"/>
            <a:r>
              <a:rPr lang="en-GB" sz="2000" dirty="0">
                <a:solidFill>
                  <a:prstClr val="black"/>
                </a:solidFill>
                <a:latin typeface="Comic Sans MS" panose="030F0702030302020204" pitchFamily="66" charset="0"/>
              </a:rPr>
              <a:t>Over the course of the year, the structure of the day may change to prepare children for Reception.  </a:t>
            </a:r>
          </a:p>
          <a:p>
            <a:pPr lvl="0" algn="ctr"/>
            <a:endParaRPr lang="en-GB" sz="2000" dirty="0">
              <a:solidFill>
                <a:prstClr val="black"/>
              </a:solidFill>
              <a:latin typeface="Comic Sans MS" panose="030F0702030302020204" pitchFamily="66" charset="0"/>
            </a:endParaRPr>
          </a:p>
          <a:p>
            <a:pPr lvl="0" algn="ctr"/>
            <a:r>
              <a:rPr lang="en-GB" sz="2000" dirty="0">
                <a:solidFill>
                  <a:prstClr val="black"/>
                </a:solidFill>
                <a:latin typeface="Comic Sans MS" panose="030F0702030302020204" pitchFamily="66" charset="0"/>
              </a:rPr>
              <a:t>We keep a writing journey for your child to showcase their mark making &amp; writing achievements, all other assessments are done using our online platform ‘Evidence Me’ </a:t>
            </a:r>
          </a:p>
        </p:txBody>
      </p:sp>
    </p:spTree>
    <p:extLst>
      <p:ext uri="{BB962C8B-B14F-4D97-AF65-F5344CB8AC3E}">
        <p14:creationId xmlns:p14="http://schemas.microsoft.com/office/powerpoint/2010/main" val="26144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dirty="0">
                <a:solidFill>
                  <a:schemeClr val="accent6">
                    <a:lumMod val="75000"/>
                  </a:schemeClr>
                </a:solidFill>
                <a:latin typeface="Comic Sans MS" panose="030F0702030302020204" pitchFamily="66" charset="0"/>
              </a:rPr>
              <a:t>Behaviour expectations and rewards</a:t>
            </a:r>
            <a:endParaRPr lang="en-US" sz="3500" dirty="0">
              <a:solidFill>
                <a:schemeClr val="accent6">
                  <a:lumMod val="75000"/>
                </a:schemeClr>
              </a:solidFill>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GB" sz="2400">
                <a:solidFill>
                  <a:srgbClr val="0070C0"/>
                </a:solidFill>
                <a:latin typeface="Comic Sans MS" panose="030F0702030302020204" pitchFamily="66" charset="0"/>
              </a:rPr>
              <a:t>In Nursery </a:t>
            </a:r>
            <a:r>
              <a:rPr lang="en-GB" sz="2400" dirty="0">
                <a:solidFill>
                  <a:srgbClr val="0070C0"/>
                </a:solidFill>
                <a:latin typeface="Comic Sans MS" panose="030F0702030302020204" pitchFamily="66" charset="0"/>
              </a:rPr>
              <a:t>we use a number of strategies to promote positive behaviour. </a:t>
            </a:r>
          </a:p>
          <a:p>
            <a:pPr marL="0" indent="0" algn="ctr">
              <a:buNone/>
            </a:pPr>
            <a:endParaRPr lang="en-GB" sz="2400" dirty="0">
              <a:solidFill>
                <a:srgbClr val="0070C0"/>
              </a:solidFill>
              <a:latin typeface="Comic Sans MS" panose="030F0702030302020204" pitchFamily="66" charset="0"/>
            </a:endParaRPr>
          </a:p>
          <a:p>
            <a:pPr marL="0" indent="0" algn="ctr">
              <a:buNone/>
            </a:pPr>
            <a:r>
              <a:rPr lang="en-GB" sz="2400" dirty="0">
                <a:solidFill>
                  <a:srgbClr val="0070C0"/>
                </a:solidFill>
                <a:latin typeface="Comic Sans MS" panose="030F0702030302020204" pitchFamily="66" charset="0"/>
              </a:rPr>
              <a:t>We use verbal praise, stickers and praise certificates.</a:t>
            </a:r>
          </a:p>
          <a:p>
            <a:pPr marL="0" indent="0" algn="ctr">
              <a:buNone/>
            </a:pPr>
            <a:r>
              <a:rPr lang="en-GB" sz="2400" dirty="0">
                <a:solidFill>
                  <a:srgbClr val="0070C0"/>
                </a:solidFill>
                <a:latin typeface="Comic Sans MS" panose="030F0702030302020204" pitchFamily="66" charset="0"/>
              </a:rPr>
              <a:t>We also follow the whole school policy of the traffic light system and the house point system.</a:t>
            </a:r>
          </a:p>
          <a:p>
            <a:pPr marL="0" indent="0" algn="ctr">
              <a:buNone/>
            </a:pPr>
            <a:r>
              <a:rPr lang="en-GB" sz="2400" dirty="0">
                <a:solidFill>
                  <a:srgbClr val="0070C0"/>
                </a:solidFill>
                <a:latin typeface="Comic Sans MS" panose="030F0702030302020204" pitchFamily="66" charset="0"/>
              </a:rPr>
              <a:t>Children will be rewarded for positive behaviour and outstanding learning by moving onto bronze, silver and gold!</a:t>
            </a:r>
          </a:p>
          <a:p>
            <a:pPr marL="0" indent="0" algn="ctr">
              <a:buNone/>
            </a:pPr>
            <a:endParaRPr lang="en-GB" sz="2400" dirty="0">
              <a:solidFill>
                <a:srgbClr val="0070C0"/>
              </a:solidFill>
              <a:latin typeface="Comic Sans MS" panose="030F0702030302020204" pitchFamily="66" charset="0"/>
            </a:endParaRPr>
          </a:p>
          <a:p>
            <a:pPr marL="0" indent="0" algn="ctr">
              <a:buNone/>
            </a:pPr>
            <a:r>
              <a:rPr lang="en-GB" sz="2400" dirty="0">
                <a:solidFill>
                  <a:srgbClr val="0070C0"/>
                </a:solidFill>
                <a:latin typeface="Comic Sans MS" panose="030F0702030302020204" pitchFamily="66" charset="0"/>
              </a:rPr>
              <a:t>Sanctions will be put in place for challenging behaviour.   </a:t>
            </a:r>
            <a:endParaRPr lang="en-US" sz="2400" dirty="0">
              <a:solidFill>
                <a:srgbClr val="0070C0"/>
              </a:solidFill>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9" y="5840601"/>
            <a:ext cx="986304" cy="98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857" y="5661680"/>
            <a:ext cx="116522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102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2BF5DE-4BF7-2F83-9171-EF24104BDB95}"/>
              </a:ext>
            </a:extLst>
          </p:cNvPr>
          <p:cNvSpPr>
            <a:spLocks noGrp="1" noChangeArrowheads="1"/>
          </p:cNvSpPr>
          <p:nvPr>
            <p:ph type="title"/>
          </p:nvPr>
        </p:nvSpPr>
        <p:spPr>
          <a:xfrm>
            <a:off x="684213" y="44450"/>
            <a:ext cx="6870700" cy="1600200"/>
          </a:xfrm>
        </p:spPr>
        <p:txBody>
          <a:bodyPr/>
          <a:lstStyle/>
          <a:p>
            <a:pPr eaLnBrk="1" hangingPunct="1"/>
            <a:r>
              <a:rPr lang="en-GB" altLang="en-US">
                <a:solidFill>
                  <a:srgbClr val="0000FF"/>
                </a:solidFill>
              </a:rPr>
              <a:t>Reading</a:t>
            </a:r>
          </a:p>
        </p:txBody>
      </p:sp>
      <p:pic>
        <p:nvPicPr>
          <p:cNvPr id="8195" name="Picture 4" descr="C:\Users\jillg\AppData\Local\Microsoft\Windows\Temporary Internet Files\Content.IE5\9L7Y7K5W\bee2[1].jpg">
            <a:extLst>
              <a:ext uri="{FF2B5EF4-FFF2-40B4-BE49-F238E27FC236}">
                <a16:creationId xmlns:a16="http://schemas.microsoft.com/office/drawing/2014/main" id="{8B1FDC5B-18CC-F7A9-CEDA-917DF59F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471">
            <a:off x="260350" y="280988"/>
            <a:ext cx="1003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C:\Users\jillg\AppData\Local\Microsoft\Windows\Temporary Internet Files\Content.IE5\C0FEBO36\Sponsored_reading_03[1].jpg">
            <a:extLst>
              <a:ext uri="{FF2B5EF4-FFF2-40B4-BE49-F238E27FC236}">
                <a16:creationId xmlns:a16="http://schemas.microsoft.com/office/drawing/2014/main" id="{6A1F6DA4-5D8F-A93E-4BC8-F8E89C56C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7967">
            <a:off x="6554788" y="268288"/>
            <a:ext cx="12715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13362A4A-7E8B-989C-4FC0-8F9A2676929E}"/>
              </a:ext>
            </a:extLst>
          </p:cNvPr>
          <p:cNvSpPr>
            <a:spLocks noChangeArrowheads="1"/>
          </p:cNvSpPr>
          <p:nvPr/>
        </p:nvSpPr>
        <p:spPr bwMode="auto">
          <a:xfrm>
            <a:off x="971550" y="2090172"/>
            <a:ext cx="7200900" cy="2677656"/>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sz="2400" b="1" dirty="0">
                <a:solidFill>
                  <a:srgbClr val="9900CC"/>
                </a:solidFill>
                <a:latin typeface="+mj-lt"/>
              </a:rPr>
              <a:t>To promote the love of reading, we will visit our school library each week to select a book to share.</a:t>
            </a:r>
          </a:p>
          <a:p>
            <a:pPr eaLnBrk="1" hangingPunct="1">
              <a:spcBef>
                <a:spcPct val="0"/>
              </a:spcBef>
              <a:buFontTx/>
              <a:buNone/>
              <a:defRPr/>
            </a:pPr>
            <a:endParaRPr lang="en-GB" altLang="en-US" sz="2400" b="1" dirty="0">
              <a:solidFill>
                <a:srgbClr val="9900CC"/>
              </a:solidFill>
              <a:latin typeface="+mj-lt"/>
            </a:endParaRPr>
          </a:p>
          <a:p>
            <a:pPr eaLnBrk="1" hangingPunct="1">
              <a:spcBef>
                <a:spcPct val="0"/>
              </a:spcBef>
              <a:buFontTx/>
              <a:buNone/>
              <a:defRPr/>
            </a:pPr>
            <a:r>
              <a:rPr lang="en-GB" altLang="en-US" sz="2400" b="1" dirty="0">
                <a:solidFill>
                  <a:srgbClr val="0000FF"/>
                </a:solidFill>
                <a:latin typeface="+mj-lt"/>
              </a:rPr>
              <a:t>Please read as often as possible with your child at home. Remember to record this in your child’s home/ school links books.</a:t>
            </a:r>
          </a:p>
        </p:txBody>
      </p:sp>
    </p:spTree>
  </p:cSld>
  <p:clrMapOvr>
    <a:masterClrMapping/>
  </p:clrMapOvr>
  <p:transition/>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dd55185-8fc5-4dee-9784-3837121dcfb8" xsi:nil="true"/>
    <lcf76f155ced4ddcb4097134ff3c332f xmlns="60e30a85-c05c-4e06-8315-53d905ee1ee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C3C69325F339458A19F5139027A622" ma:contentTypeVersion="13" ma:contentTypeDescription="Create a new document." ma:contentTypeScope="" ma:versionID="220c8195747f3d89b1159a842edf6b80">
  <xsd:schema xmlns:xsd="http://www.w3.org/2001/XMLSchema" xmlns:xs="http://www.w3.org/2001/XMLSchema" xmlns:p="http://schemas.microsoft.com/office/2006/metadata/properties" xmlns:ns2="60e30a85-c05c-4e06-8315-53d905ee1eed" xmlns:ns3="bdd55185-8fc5-4dee-9784-3837121dcfb8" targetNamespace="http://schemas.microsoft.com/office/2006/metadata/properties" ma:root="true" ma:fieldsID="725be58d831216a8d4b0f56b7f48a3d0" ns2:_="" ns3:_="">
    <xsd:import namespace="60e30a85-c05c-4e06-8315-53d905ee1eed"/>
    <xsd:import namespace="bdd55185-8fc5-4dee-9784-3837121dcfb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30a85-c05c-4e06-8315-53d905ee1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e417ed9-6e09-4aae-adde-8c88d764066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55185-8fc5-4dee-9784-3837121dcf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306bedf-660d-4ca7-a194-276c64ce5028}" ma:internalName="TaxCatchAll" ma:showField="CatchAllData" ma:web="bdd55185-8fc5-4dee-9784-3837121dcf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3C4225-C72B-4895-A69F-AEA542B55067}">
  <ds:schemaRefs>
    <ds:schemaRef ds:uri="http://schemas.microsoft.com/sharepoint/v3/contenttype/forms"/>
  </ds:schemaRefs>
</ds:datastoreItem>
</file>

<file path=customXml/itemProps2.xml><?xml version="1.0" encoding="utf-8"?>
<ds:datastoreItem xmlns:ds="http://schemas.openxmlformats.org/officeDocument/2006/customXml" ds:itemID="{0802E0FB-80CB-4B74-98E3-CEBE918E5709}">
  <ds:schemaRefs>
    <ds:schemaRef ds:uri="http://www.w3.org/XML/1998/namespace"/>
    <ds:schemaRef ds:uri="bdd55185-8fc5-4dee-9784-3837121dcfb8"/>
    <ds:schemaRef ds:uri="http://purl.org/dc/dcmitype/"/>
    <ds:schemaRef ds:uri="http://schemas.microsoft.com/office/2006/documentManagement/types"/>
    <ds:schemaRef ds:uri="http://purl.org/dc/terms/"/>
    <ds:schemaRef ds:uri="http://schemas.microsoft.com/office/infopath/2007/PartnerControls"/>
    <ds:schemaRef ds:uri="60e30a85-c05c-4e06-8315-53d905ee1eed"/>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EE7FE0D-5972-43DB-B1D9-37B56D6B3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30a85-c05c-4e06-8315-53d905ee1eed"/>
    <ds:schemaRef ds:uri="bdd55185-8fc5-4dee-9784-3837121d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Crayons</Template>
  <TotalTime>3337</TotalTime>
  <Words>1185</Words>
  <Application>Microsoft Office PowerPoint</Application>
  <PresentationFormat>On-screen Show (4:3)</PresentationFormat>
  <Paragraphs>130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Crayons</vt:lpstr>
      <vt:lpstr> </vt:lpstr>
      <vt:lpstr>We are  Clever Caterpillars</vt:lpstr>
      <vt:lpstr>Attendance </vt:lpstr>
      <vt:lpstr>Times of the day</vt:lpstr>
      <vt:lpstr>Toilet Training</vt:lpstr>
      <vt:lpstr>EYFS Curriculum </vt:lpstr>
      <vt:lpstr>EYFS Curriculum</vt:lpstr>
      <vt:lpstr>Behaviour expectations and rewards</vt:lpstr>
      <vt:lpstr>Reading</vt:lpstr>
      <vt:lpstr>Phonics</vt:lpstr>
      <vt:lpstr>PowerPoint Presentation</vt:lpstr>
      <vt:lpstr>Miss Mohring - SENDCO</vt:lpstr>
      <vt:lpstr>Book Bags and Zipper files</vt:lpstr>
      <vt:lpstr>Lunchtime</vt:lpstr>
      <vt:lpstr>P.E</vt:lpstr>
      <vt:lpstr>Snack &amp; Water bottles</vt:lpstr>
      <vt:lpstr>Visits</vt:lpstr>
      <vt:lpstr>Forest School</vt:lpstr>
      <vt:lpstr>School Website</vt:lpstr>
      <vt:lpstr>Get involved…</vt:lpstr>
      <vt:lpstr>Lines of communication…</vt:lpstr>
      <vt:lpstr>PowerPoint Presentation</vt:lpstr>
      <vt:lpstr>Any questions?</vt:lpstr>
    </vt:vector>
  </TitlesOfParts>
  <Company>Staffordshire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LFT1</dc:creator>
  <cp:lastModifiedBy>A. CHEETHAM (Kingsfield First School)</cp:lastModifiedBy>
  <cp:revision>173</cp:revision>
  <cp:lastPrinted>2009-09-13T14:40:00Z</cp:lastPrinted>
  <dcterms:created xsi:type="dcterms:W3CDTF">2007-09-19T20:52:21Z</dcterms:created>
  <dcterms:modified xsi:type="dcterms:W3CDTF">2023-07-11T15:23:48Z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y fmtid="{D5CDD505-2E9C-101B-9397-08002B2CF9AE}" pid="4" name="ContentTypeId">
    <vt:lpwstr>0x01010020C3C69325F339458A19F5139027A622</vt:lpwstr>
  </property>
  <property fmtid="{D5CDD505-2E9C-101B-9397-08002B2CF9AE}" pid="5" name="MediaServiceImageTags">
    <vt:lpwstr/>
  </property>
</Properties>
</file>