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4" r:id="rId5"/>
    <p:sldId id="276" r:id="rId6"/>
    <p:sldId id="283" r:id="rId7"/>
    <p:sldId id="284" r:id="rId8"/>
    <p:sldId id="279" r:id="rId9"/>
    <p:sldId id="285" r:id="rId10"/>
    <p:sldId id="280" r:id="rId11"/>
    <p:sldId id="281" r:id="rId12"/>
    <p:sldId id="282" r:id="rId13"/>
    <p:sldId id="286" r:id="rId14"/>
    <p:sldId id="267" r:id="rId15"/>
  </p:sldIdLst>
  <p:sldSz cx="9144000" cy="6858000" type="screen4x3"/>
  <p:notesSz cx="6858000" cy="9144000"/>
  <p:embeddedFontLst>
    <p:embeddedFont>
      <p:font typeface="Twinkl" panose="020B0604020202020204" charset="0"/>
      <p:regular r:id="rId18"/>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4DB1E3"/>
    <a:srgbClr val="18A0DB"/>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showGuides="1">
      <p:cViewPr varScale="1">
        <p:scale>
          <a:sx n="71" d="100"/>
          <a:sy n="71" d="100"/>
        </p:scale>
        <p:origin x="54" y="5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opics/topics-organised-events/topics-organised-events-world-poetry-day"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opics/topics-organised-events/topics-organised-events-world-poetry-da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D8ADAA0-5AFA-45E2-9750-09AA0C9E2A73}"/>
              </a:ext>
            </a:extLst>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gif"/><Relationship Id="rId4" Type="http://schemas.openxmlformats.org/officeDocument/2006/relationships/image" Target="../media/image2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Poetry?</a:t>
            </a:r>
          </a:p>
        </p:txBody>
      </p:sp>
      <p:sp>
        <p:nvSpPr>
          <p:cNvPr id="5" name="Rectangle 4"/>
          <p:cNvSpPr/>
          <p:nvPr/>
        </p:nvSpPr>
        <p:spPr>
          <a:xfrm>
            <a:off x="755650" y="1447714"/>
            <a:ext cx="7632700" cy="276999"/>
          </a:xfrm>
          <a:prstGeom prst="rect">
            <a:avLst/>
          </a:prstGeom>
        </p:spPr>
        <p:txBody>
          <a:bodyPr wrap="square" lIns="0" tIns="0" rIns="0" bIns="0">
            <a:spAutoFit/>
          </a:bodyPr>
          <a:lstStyle/>
          <a:p>
            <a:pPr algn="ctr"/>
            <a:r>
              <a:rPr lang="en-GB" dirty="0"/>
              <a:t>Poetry is written by a </a:t>
            </a:r>
            <a:r>
              <a:rPr lang="en-GB" b="1" dirty="0"/>
              <a:t>poet</a:t>
            </a:r>
            <a:r>
              <a:rPr lang="en-GB" dirty="0"/>
              <a:t>.</a:t>
            </a:r>
          </a:p>
        </p:txBody>
      </p:sp>
      <p:sp>
        <p:nvSpPr>
          <p:cNvPr id="6" name="Rectangle 5">
            <a:extLst>
              <a:ext uri="{FF2B5EF4-FFF2-40B4-BE49-F238E27FC236}">
                <a16:creationId xmlns:a16="http://schemas.microsoft.com/office/drawing/2014/main" id="{DC1D0D1C-BD72-4A7E-8505-EB50018DA5F4}"/>
              </a:ext>
            </a:extLst>
          </p:cNvPr>
          <p:cNvSpPr/>
          <p:nvPr/>
        </p:nvSpPr>
        <p:spPr>
          <a:xfrm>
            <a:off x="6660859" y="2168979"/>
            <a:ext cx="1870745" cy="132610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Sometimes, poems have rhyming words in them.</a:t>
            </a:r>
          </a:p>
        </p:txBody>
      </p:sp>
      <p:pic>
        <p:nvPicPr>
          <p:cNvPr id="4" name="Picture 3">
            <a:extLst>
              <a:ext uri="{FF2B5EF4-FFF2-40B4-BE49-F238E27FC236}">
                <a16:creationId xmlns:a16="http://schemas.microsoft.com/office/drawing/2014/main" id="{D6DEC156-2781-4AC4-9B76-35E8C7D698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86"/>
          <a:stretch/>
        </p:blipFill>
        <p:spPr>
          <a:xfrm>
            <a:off x="6023296" y="578431"/>
            <a:ext cx="2663506" cy="1616022"/>
          </a:xfrm>
          <a:prstGeom prst="rect">
            <a:avLst/>
          </a:prstGeom>
        </p:spPr>
      </p:pic>
      <p:pic>
        <p:nvPicPr>
          <p:cNvPr id="8" name="Picture 7">
            <a:extLst>
              <a:ext uri="{FF2B5EF4-FFF2-40B4-BE49-F238E27FC236}">
                <a16:creationId xmlns:a16="http://schemas.microsoft.com/office/drawing/2014/main" id="{CEAF01A9-D60E-4102-A42C-BACBA1FAAC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670"/>
          <a:stretch/>
        </p:blipFill>
        <p:spPr>
          <a:xfrm>
            <a:off x="6023296" y="578431"/>
            <a:ext cx="2952430" cy="732542"/>
          </a:xfrm>
          <a:prstGeom prst="rect">
            <a:avLst/>
          </a:prstGeom>
        </p:spPr>
      </p:pic>
      <p:pic>
        <p:nvPicPr>
          <p:cNvPr id="9" name="Picture 8">
            <a:extLst>
              <a:ext uri="{FF2B5EF4-FFF2-40B4-BE49-F238E27FC236}">
                <a16:creationId xmlns:a16="http://schemas.microsoft.com/office/drawing/2014/main" id="{6283DCA5-B291-46BC-9E1D-D18D8AA6B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77" y="3662351"/>
            <a:ext cx="1510018" cy="4316135"/>
          </a:xfrm>
          <a:prstGeom prst="rect">
            <a:avLst/>
          </a:prstGeom>
        </p:spPr>
      </p:pic>
      <p:sp>
        <p:nvSpPr>
          <p:cNvPr id="11" name="Speech Bubble: Oval 10">
            <a:extLst>
              <a:ext uri="{FF2B5EF4-FFF2-40B4-BE49-F238E27FC236}">
                <a16:creationId xmlns:a16="http://schemas.microsoft.com/office/drawing/2014/main" id="{09F8051E-9CE1-4B02-BD85-CE5FBF42DEA7}"/>
              </a:ext>
            </a:extLst>
          </p:cNvPr>
          <p:cNvSpPr/>
          <p:nvPr/>
        </p:nvSpPr>
        <p:spPr>
          <a:xfrm>
            <a:off x="2768687" y="3662351"/>
            <a:ext cx="2508309" cy="1317071"/>
          </a:xfrm>
          <a:prstGeom prst="wedgeEllipseCallout">
            <a:avLst>
              <a:gd name="adj1" fmla="val -56619"/>
              <a:gd name="adj2" fmla="val 440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Poetry is meant to be read aloud.</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056" y="3213454"/>
            <a:ext cx="8154585" cy="2727496"/>
          </a:xfrm>
          <a:prstGeom prst="rect">
            <a:avLst/>
          </a:prstGeom>
        </p:spPr>
      </p:pic>
      <p:pic>
        <p:nvPicPr>
          <p:cNvPr id="5122" name="Picture 2" descr="School Learning Zone - Key Stage T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65538">
            <a:off x="292933" y="81393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wnload Winter HQ Image Free HQ PNG Image | FreePNGIm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7329" y="4931911"/>
            <a:ext cx="10965330" cy="411574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ownload Winter HQ Image Free HQ PNG Image | FreePNGI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9788" y="5358178"/>
            <a:ext cx="47527884" cy="1783921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120 Winter PNG &amp; Winter Transparent Clipart ideas | free clip art, png,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469" y="332787"/>
            <a:ext cx="5062172"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373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34" y="888274"/>
            <a:ext cx="5590903" cy="2677656"/>
          </a:xfrm>
          <a:prstGeom prst="rect">
            <a:avLst/>
          </a:prstGeom>
          <a:noFill/>
        </p:spPr>
        <p:txBody>
          <a:bodyPr wrap="square" rtlCol="0">
            <a:spAutoFit/>
          </a:bodyPr>
          <a:lstStyle/>
          <a:p>
            <a:pPr algn="ctr"/>
            <a:r>
              <a:rPr lang="en-GB" sz="2800" b="1" dirty="0" smtClean="0"/>
              <a:t>Remember to try your best and complete your homework task. </a:t>
            </a:r>
          </a:p>
          <a:p>
            <a:pPr algn="ctr"/>
            <a:endParaRPr lang="en-GB" sz="2800" b="1" dirty="0"/>
          </a:p>
          <a:p>
            <a:pPr algn="ctr"/>
            <a:r>
              <a:rPr lang="en-GB" sz="2800" b="1" dirty="0" smtClean="0"/>
              <a:t>Homework due in by </a:t>
            </a:r>
          </a:p>
          <a:p>
            <a:pPr algn="ctr"/>
            <a:r>
              <a:rPr lang="en-GB" sz="2800" b="1" dirty="0" smtClean="0"/>
              <a:t>Thursday 26</a:t>
            </a:r>
            <a:r>
              <a:rPr lang="en-GB" sz="2800" b="1" baseline="30000" dirty="0" smtClean="0"/>
              <a:t>th</a:t>
            </a:r>
            <a:r>
              <a:rPr lang="en-GB" sz="2800" b="1" dirty="0" smtClean="0"/>
              <a:t> January </a:t>
            </a:r>
          </a:p>
          <a:p>
            <a:endParaRPr lang="en-GB" sz="2800" b="1" dirty="0"/>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2AFB-A87D-413A-B57B-4DFB1E6DC7F0}"/>
              </a:ext>
            </a:extLst>
          </p:cNvPr>
          <p:cNvSpPr>
            <a:spLocks noGrp="1"/>
          </p:cNvSpPr>
          <p:nvPr>
            <p:ph type="title"/>
          </p:nvPr>
        </p:nvSpPr>
        <p:spPr/>
        <p:txBody>
          <a:bodyPr/>
          <a:lstStyle/>
          <a:p>
            <a:r>
              <a:rPr lang="en-AU" dirty="0"/>
              <a:t>Rhyming Words</a:t>
            </a:r>
          </a:p>
        </p:txBody>
      </p:sp>
      <p:sp>
        <p:nvSpPr>
          <p:cNvPr id="3" name="Rectangle 4">
            <a:extLst>
              <a:ext uri="{FF2B5EF4-FFF2-40B4-BE49-F238E27FC236}">
                <a16:creationId xmlns:a16="http://schemas.microsoft.com/office/drawing/2014/main" id="{F5EA8E4F-2F18-4C05-8471-C631F043F4CD}"/>
              </a:ext>
            </a:extLst>
          </p:cNvPr>
          <p:cNvSpPr>
            <a:spLocks noChangeArrowheads="1"/>
          </p:cNvSpPr>
          <p:nvPr/>
        </p:nvSpPr>
        <p:spPr bwMode="auto">
          <a:xfrm>
            <a:off x="755650" y="136525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Some poetry has rhyming words at the end of lines. When words rhyme, they start with different sounds, but sound the same at the end of the words. So ‘cat’ rhymes with ‘bat’ and ‘hot’ rhymes with ‘lot’. </a:t>
            </a:r>
          </a:p>
        </p:txBody>
      </p:sp>
      <p:sp>
        <p:nvSpPr>
          <p:cNvPr id="4" name="Rectangle 3">
            <a:extLst>
              <a:ext uri="{FF2B5EF4-FFF2-40B4-BE49-F238E27FC236}">
                <a16:creationId xmlns:a16="http://schemas.microsoft.com/office/drawing/2014/main" id="{209C6C1A-1F8D-420C-BBAD-820B4A90AA98}"/>
              </a:ext>
            </a:extLst>
          </p:cNvPr>
          <p:cNvSpPr/>
          <p:nvPr/>
        </p:nvSpPr>
        <p:spPr>
          <a:xfrm>
            <a:off x="755650" y="2359025"/>
            <a:ext cx="7632700" cy="53498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Can you match up these rhyming words?</a:t>
            </a:r>
          </a:p>
        </p:txBody>
      </p:sp>
      <p:sp>
        <p:nvSpPr>
          <p:cNvPr id="5" name="Rectangle 4">
            <a:extLst>
              <a:ext uri="{FF2B5EF4-FFF2-40B4-BE49-F238E27FC236}">
                <a16:creationId xmlns:a16="http://schemas.microsoft.com/office/drawing/2014/main" id="{CD48E875-25AF-4FC7-950D-3691CA836691}"/>
              </a:ext>
            </a:extLst>
          </p:cNvPr>
          <p:cNvSpPr/>
          <p:nvPr/>
        </p:nvSpPr>
        <p:spPr>
          <a:xfrm>
            <a:off x="7556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sun</a:t>
            </a:r>
          </a:p>
        </p:txBody>
      </p:sp>
      <p:sp>
        <p:nvSpPr>
          <p:cNvPr id="6" name="Rectangle 5">
            <a:extLst>
              <a:ext uri="{FF2B5EF4-FFF2-40B4-BE49-F238E27FC236}">
                <a16:creationId xmlns:a16="http://schemas.microsoft.com/office/drawing/2014/main" id="{A7BA86F8-4059-461F-ABAD-EAF42C39C166}"/>
              </a:ext>
            </a:extLst>
          </p:cNvPr>
          <p:cNvSpPr/>
          <p:nvPr/>
        </p:nvSpPr>
        <p:spPr>
          <a:xfrm>
            <a:off x="230187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band</a:t>
            </a:r>
          </a:p>
        </p:txBody>
      </p:sp>
      <p:sp>
        <p:nvSpPr>
          <p:cNvPr id="7" name="Rectangle 6">
            <a:extLst>
              <a:ext uri="{FF2B5EF4-FFF2-40B4-BE49-F238E27FC236}">
                <a16:creationId xmlns:a16="http://schemas.microsoft.com/office/drawing/2014/main" id="{68839E29-9FAA-4EB8-AD56-736725FCF120}"/>
              </a:ext>
            </a:extLst>
          </p:cNvPr>
          <p:cNvSpPr/>
          <p:nvPr/>
        </p:nvSpPr>
        <p:spPr>
          <a:xfrm>
            <a:off x="384810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joke</a:t>
            </a:r>
          </a:p>
        </p:txBody>
      </p:sp>
      <p:sp>
        <p:nvSpPr>
          <p:cNvPr id="8" name="Rectangle 7">
            <a:extLst>
              <a:ext uri="{FF2B5EF4-FFF2-40B4-BE49-F238E27FC236}">
                <a16:creationId xmlns:a16="http://schemas.microsoft.com/office/drawing/2014/main" id="{FC5FA87C-67B4-459C-A0C1-395DE6A19526}"/>
              </a:ext>
            </a:extLst>
          </p:cNvPr>
          <p:cNvSpPr/>
          <p:nvPr/>
        </p:nvSpPr>
        <p:spPr>
          <a:xfrm>
            <a:off x="539432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bit</a:t>
            </a:r>
          </a:p>
        </p:txBody>
      </p:sp>
      <p:sp>
        <p:nvSpPr>
          <p:cNvPr id="9" name="Rectangle 8">
            <a:extLst>
              <a:ext uri="{FF2B5EF4-FFF2-40B4-BE49-F238E27FC236}">
                <a16:creationId xmlns:a16="http://schemas.microsoft.com/office/drawing/2014/main" id="{49E69052-2483-4EE6-8604-B3183BF10A55}"/>
              </a:ext>
            </a:extLst>
          </p:cNvPr>
          <p:cNvSpPr/>
          <p:nvPr/>
        </p:nvSpPr>
        <p:spPr>
          <a:xfrm>
            <a:off x="69405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ring</a:t>
            </a:r>
          </a:p>
        </p:txBody>
      </p:sp>
      <p:sp>
        <p:nvSpPr>
          <p:cNvPr id="10" name="Rectangle 9">
            <a:extLst>
              <a:ext uri="{FF2B5EF4-FFF2-40B4-BE49-F238E27FC236}">
                <a16:creationId xmlns:a16="http://schemas.microsoft.com/office/drawing/2014/main" id="{FC5C1143-762A-4245-8061-6330E133FF78}"/>
              </a:ext>
            </a:extLst>
          </p:cNvPr>
          <p:cNvSpPr/>
          <p:nvPr/>
        </p:nvSpPr>
        <p:spPr>
          <a:xfrm>
            <a:off x="7556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fun</a:t>
            </a:r>
          </a:p>
        </p:txBody>
      </p:sp>
      <p:sp>
        <p:nvSpPr>
          <p:cNvPr id="11" name="Rectangle 10">
            <a:extLst>
              <a:ext uri="{FF2B5EF4-FFF2-40B4-BE49-F238E27FC236}">
                <a16:creationId xmlns:a16="http://schemas.microsoft.com/office/drawing/2014/main" id="{E40FAA49-2AE4-4769-92A2-365375131F81}"/>
              </a:ext>
            </a:extLst>
          </p:cNvPr>
          <p:cNvSpPr/>
          <p:nvPr/>
        </p:nvSpPr>
        <p:spPr>
          <a:xfrm>
            <a:off x="230187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poke</a:t>
            </a:r>
          </a:p>
        </p:txBody>
      </p:sp>
      <p:sp>
        <p:nvSpPr>
          <p:cNvPr id="12" name="Rectangle 11">
            <a:extLst>
              <a:ext uri="{FF2B5EF4-FFF2-40B4-BE49-F238E27FC236}">
                <a16:creationId xmlns:a16="http://schemas.microsoft.com/office/drawing/2014/main" id="{15853BC4-2360-49F4-A2FD-427821956C6A}"/>
              </a:ext>
            </a:extLst>
          </p:cNvPr>
          <p:cNvSpPr/>
          <p:nvPr/>
        </p:nvSpPr>
        <p:spPr>
          <a:xfrm>
            <a:off x="384810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hit</a:t>
            </a:r>
          </a:p>
        </p:txBody>
      </p:sp>
      <p:sp>
        <p:nvSpPr>
          <p:cNvPr id="13" name="Rectangle 12">
            <a:extLst>
              <a:ext uri="{FF2B5EF4-FFF2-40B4-BE49-F238E27FC236}">
                <a16:creationId xmlns:a16="http://schemas.microsoft.com/office/drawing/2014/main" id="{A368D082-E29D-4ADE-B67C-395BC7D9D79C}"/>
              </a:ext>
            </a:extLst>
          </p:cNvPr>
          <p:cNvSpPr/>
          <p:nvPr/>
        </p:nvSpPr>
        <p:spPr>
          <a:xfrm>
            <a:off x="539432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swing</a:t>
            </a:r>
          </a:p>
        </p:txBody>
      </p:sp>
      <p:sp>
        <p:nvSpPr>
          <p:cNvPr id="14" name="Rectangle 13">
            <a:extLst>
              <a:ext uri="{FF2B5EF4-FFF2-40B4-BE49-F238E27FC236}">
                <a16:creationId xmlns:a16="http://schemas.microsoft.com/office/drawing/2014/main" id="{638C4FEA-078F-47C7-88F3-6E72BE1B5E2E}"/>
              </a:ext>
            </a:extLst>
          </p:cNvPr>
          <p:cNvSpPr/>
          <p:nvPr/>
        </p:nvSpPr>
        <p:spPr>
          <a:xfrm>
            <a:off x="69405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land</a:t>
            </a:r>
          </a:p>
        </p:txBody>
      </p:sp>
      <p:cxnSp>
        <p:nvCxnSpPr>
          <p:cNvPr id="26" name="Straight Arrow Connector 25">
            <a:extLst>
              <a:ext uri="{FF2B5EF4-FFF2-40B4-BE49-F238E27FC236}">
                <a16:creationId xmlns:a16="http://schemas.microsoft.com/office/drawing/2014/main" id="{C5C1EA49-DF97-4102-B967-2B672AF247FA}"/>
              </a:ext>
            </a:extLst>
          </p:cNvPr>
          <p:cNvCxnSpPr>
            <a:stCxn id="5" idx="2"/>
            <a:endCxn id="10" idx="0"/>
          </p:cNvCxnSpPr>
          <p:nvPr/>
        </p:nvCxnSpPr>
        <p:spPr>
          <a:xfrm>
            <a:off x="1479550" y="4259263"/>
            <a:ext cx="0" cy="569912"/>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FA9C1CF-9866-4321-AD1D-2BC10EC2C1F8}"/>
              </a:ext>
            </a:extLst>
          </p:cNvPr>
          <p:cNvCxnSpPr/>
          <p:nvPr/>
        </p:nvCxnSpPr>
        <p:spPr>
          <a:xfrm>
            <a:off x="3025775" y="4211638"/>
            <a:ext cx="4244975" cy="70643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E2AA41-528E-4A16-B6ED-CC1F42CD992A}"/>
              </a:ext>
            </a:extLst>
          </p:cNvPr>
          <p:cNvCxnSpPr/>
          <p:nvPr/>
        </p:nvCxnSpPr>
        <p:spPr>
          <a:xfrm flipH="1">
            <a:off x="3163888" y="4252913"/>
            <a:ext cx="1397000" cy="67468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35972A-6E02-40B8-9ACF-1AFBACF49179}"/>
              </a:ext>
            </a:extLst>
          </p:cNvPr>
          <p:cNvCxnSpPr/>
          <p:nvPr/>
        </p:nvCxnSpPr>
        <p:spPr>
          <a:xfrm flipH="1">
            <a:off x="4879975" y="4244975"/>
            <a:ext cx="1397000" cy="674688"/>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661667-786D-4290-B290-7E3F55394AAB}"/>
              </a:ext>
            </a:extLst>
          </p:cNvPr>
          <p:cNvCxnSpPr/>
          <p:nvPr/>
        </p:nvCxnSpPr>
        <p:spPr>
          <a:xfrm flipH="1">
            <a:off x="6596063" y="4162425"/>
            <a:ext cx="1171575" cy="747713"/>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21AB971-C5F9-4FA6-8DAD-0B15B610C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98" y="3424008"/>
            <a:ext cx="757103" cy="733655"/>
          </a:xfrm>
          <a:prstGeom prst="rect">
            <a:avLst/>
          </a:prstGeom>
        </p:spPr>
      </p:pic>
      <p:pic>
        <p:nvPicPr>
          <p:cNvPr id="34" name="Picture 33">
            <a:extLst>
              <a:ext uri="{FF2B5EF4-FFF2-40B4-BE49-F238E27FC236}">
                <a16:creationId xmlns:a16="http://schemas.microsoft.com/office/drawing/2014/main" id="{8AD83996-8EDA-4B76-A1E4-23727C802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798" y="3356574"/>
            <a:ext cx="816280" cy="735851"/>
          </a:xfrm>
          <a:prstGeom prst="rect">
            <a:avLst/>
          </a:prstGeom>
        </p:spPr>
      </p:pic>
      <p:pic>
        <p:nvPicPr>
          <p:cNvPr id="36" name="Picture 35">
            <a:extLst>
              <a:ext uri="{FF2B5EF4-FFF2-40B4-BE49-F238E27FC236}">
                <a16:creationId xmlns:a16="http://schemas.microsoft.com/office/drawing/2014/main" id="{20E33EF0-4970-4CE1-9E8F-C088F043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110" y="3413801"/>
            <a:ext cx="345715" cy="793162"/>
          </a:xfrm>
          <a:prstGeom prst="rect">
            <a:avLst/>
          </a:prstGeom>
        </p:spPr>
      </p:pic>
      <p:pic>
        <p:nvPicPr>
          <p:cNvPr id="38" name="Picture 37">
            <a:extLst>
              <a:ext uri="{FF2B5EF4-FFF2-40B4-BE49-F238E27FC236}">
                <a16:creationId xmlns:a16="http://schemas.microsoft.com/office/drawing/2014/main" id="{BDD28F58-4646-474C-8135-F596AC4647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3888" y="3419653"/>
            <a:ext cx="548678" cy="797845"/>
          </a:xfrm>
          <a:prstGeom prst="rect">
            <a:avLst/>
          </a:prstGeom>
        </p:spPr>
      </p:pic>
      <p:pic>
        <p:nvPicPr>
          <p:cNvPr id="40" name="Picture 39">
            <a:extLst>
              <a:ext uri="{FF2B5EF4-FFF2-40B4-BE49-F238E27FC236}">
                <a16:creationId xmlns:a16="http://schemas.microsoft.com/office/drawing/2014/main" id="{8AADB535-12A7-4A59-BA03-6721A96C6D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156" y="3435646"/>
            <a:ext cx="801688" cy="829252"/>
          </a:xfrm>
          <a:prstGeom prst="rect">
            <a:avLst/>
          </a:prstGeom>
        </p:spPr>
      </p:pic>
      <p:pic>
        <p:nvPicPr>
          <p:cNvPr id="42" name="Picture 41">
            <a:extLst>
              <a:ext uri="{FF2B5EF4-FFF2-40B4-BE49-F238E27FC236}">
                <a16:creationId xmlns:a16="http://schemas.microsoft.com/office/drawing/2014/main" id="{54DE1E5C-D179-4173-90F4-9DFE524734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5281" y="3378201"/>
            <a:ext cx="605888" cy="731837"/>
          </a:xfrm>
          <a:prstGeom prst="rect">
            <a:avLst/>
          </a:prstGeom>
        </p:spPr>
      </p:pic>
      <p:pic>
        <p:nvPicPr>
          <p:cNvPr id="44" name="Picture 43">
            <a:extLst>
              <a:ext uri="{FF2B5EF4-FFF2-40B4-BE49-F238E27FC236}">
                <a16:creationId xmlns:a16="http://schemas.microsoft.com/office/drawing/2014/main" id="{52EEA16E-7DC1-4CFB-B678-F73613E9E0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4777" y="3424912"/>
            <a:ext cx="619345" cy="576345"/>
          </a:xfrm>
          <a:prstGeom prst="rect">
            <a:avLst/>
          </a:prstGeom>
        </p:spPr>
      </p:pic>
      <p:pic>
        <p:nvPicPr>
          <p:cNvPr id="46" name="Picture 45">
            <a:extLst>
              <a:ext uri="{FF2B5EF4-FFF2-40B4-BE49-F238E27FC236}">
                <a16:creationId xmlns:a16="http://schemas.microsoft.com/office/drawing/2014/main" id="{55EF0018-DDC9-4264-A4C0-4987C9742A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34" y="5155887"/>
            <a:ext cx="912830" cy="846435"/>
          </a:xfrm>
          <a:prstGeom prst="rect">
            <a:avLst/>
          </a:prstGeom>
        </p:spPr>
      </p:pic>
      <p:pic>
        <p:nvPicPr>
          <p:cNvPr id="48" name="Picture 47">
            <a:extLst>
              <a:ext uri="{FF2B5EF4-FFF2-40B4-BE49-F238E27FC236}">
                <a16:creationId xmlns:a16="http://schemas.microsoft.com/office/drawing/2014/main" id="{C241F515-9EF4-449D-8A25-2CD8EFB052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5968"/>
          <a:stretch/>
        </p:blipFill>
        <p:spPr>
          <a:xfrm>
            <a:off x="2489676" y="5410050"/>
            <a:ext cx="674212" cy="682775"/>
          </a:xfrm>
          <a:prstGeom prst="rect">
            <a:avLst/>
          </a:prstGeom>
        </p:spPr>
      </p:pic>
      <p:pic>
        <p:nvPicPr>
          <p:cNvPr id="50" name="Picture 49">
            <a:extLst>
              <a:ext uri="{FF2B5EF4-FFF2-40B4-BE49-F238E27FC236}">
                <a16:creationId xmlns:a16="http://schemas.microsoft.com/office/drawing/2014/main" id="{BB1A6CE0-DBF0-4E8B-8273-0AF6E6BDF1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r="-26045" b="8180"/>
          <a:stretch/>
        </p:blipFill>
        <p:spPr>
          <a:xfrm flipH="1">
            <a:off x="3025775" y="5299959"/>
            <a:ext cx="519112" cy="792866"/>
          </a:xfrm>
          <a:prstGeom prst="rect">
            <a:avLst/>
          </a:prstGeom>
        </p:spPr>
      </p:pic>
      <p:pic>
        <p:nvPicPr>
          <p:cNvPr id="52" name="Picture 51">
            <a:extLst>
              <a:ext uri="{FF2B5EF4-FFF2-40B4-BE49-F238E27FC236}">
                <a16:creationId xmlns:a16="http://schemas.microsoft.com/office/drawing/2014/main" id="{A95120BF-A9BB-4037-81B2-1FED0E4878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0986" y="5299959"/>
            <a:ext cx="1214914" cy="703016"/>
          </a:xfrm>
          <a:prstGeom prst="rect">
            <a:avLst/>
          </a:prstGeom>
        </p:spPr>
      </p:pic>
      <p:pic>
        <p:nvPicPr>
          <p:cNvPr id="54" name="Picture 53">
            <a:extLst>
              <a:ext uri="{FF2B5EF4-FFF2-40B4-BE49-F238E27FC236}">
                <a16:creationId xmlns:a16="http://schemas.microsoft.com/office/drawing/2014/main" id="{6321C528-0A05-4082-9EB8-141914C3F5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9510" y="5269669"/>
            <a:ext cx="1169878" cy="696256"/>
          </a:xfrm>
          <a:prstGeom prst="rect">
            <a:avLst/>
          </a:prstGeom>
        </p:spPr>
      </p:pic>
      <p:pic>
        <p:nvPicPr>
          <p:cNvPr id="56" name="Picture 55">
            <a:extLst>
              <a:ext uri="{FF2B5EF4-FFF2-40B4-BE49-F238E27FC236}">
                <a16:creationId xmlns:a16="http://schemas.microsoft.com/office/drawing/2014/main" id="{678E9CFA-A1B5-4735-B166-73F05EC035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17362" y="5238135"/>
            <a:ext cx="963933" cy="764187"/>
          </a:xfrm>
          <a:prstGeom prst="rect">
            <a:avLst/>
          </a:prstGeom>
        </p:spPr>
      </p:pic>
    </p:spTree>
    <p:extLst>
      <p:ext uri="{BB962C8B-B14F-4D97-AF65-F5344CB8AC3E}">
        <p14:creationId xmlns:p14="http://schemas.microsoft.com/office/powerpoint/2010/main" val="16152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righ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righ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large the Print of Favorite Songs, Poems, and Rh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61" y="676003"/>
            <a:ext cx="4410075"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9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753" y="2547256"/>
            <a:ext cx="8441595" cy="2806650"/>
          </a:xfrm>
          <a:prstGeom prst="rect">
            <a:avLst/>
          </a:prstGeom>
        </p:spPr>
      </p:pic>
      <p:pic>
        <p:nvPicPr>
          <p:cNvPr id="3074" name="Picture 2" descr="Court Farm Primary School - EYF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49375">
            <a:off x="315560" y="953584"/>
            <a:ext cx="2573387" cy="143458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Snowflakes Falling PNG, Snowflakes Falling Transparent Background -  FreeIcons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065300" y="199138"/>
            <a:ext cx="564762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7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2F91-38A3-4A10-973D-E2030FDC64CF}"/>
              </a:ext>
            </a:extLst>
          </p:cNvPr>
          <p:cNvSpPr>
            <a:spLocks noGrp="1"/>
          </p:cNvSpPr>
          <p:nvPr>
            <p:ph type="title"/>
          </p:nvPr>
        </p:nvSpPr>
        <p:spPr/>
        <p:txBody>
          <a:bodyPr/>
          <a:lstStyle/>
          <a:p>
            <a:r>
              <a:rPr lang="en-AU" dirty="0"/>
              <a:t>Shape Poetry</a:t>
            </a:r>
          </a:p>
        </p:txBody>
      </p:sp>
      <p:grpSp>
        <p:nvGrpSpPr>
          <p:cNvPr id="10" name="Group 9">
            <a:extLst>
              <a:ext uri="{FF2B5EF4-FFF2-40B4-BE49-F238E27FC236}">
                <a16:creationId xmlns:a16="http://schemas.microsoft.com/office/drawing/2014/main" id="{6BD61387-6517-4A8E-A335-ED51E712E5BA}"/>
              </a:ext>
            </a:extLst>
          </p:cNvPr>
          <p:cNvGrpSpPr/>
          <p:nvPr/>
        </p:nvGrpSpPr>
        <p:grpSpPr>
          <a:xfrm>
            <a:off x="239713" y="3370263"/>
            <a:ext cx="8351837" cy="2913062"/>
            <a:chOff x="239713" y="3370263"/>
            <a:chExt cx="8351837" cy="2913062"/>
          </a:xfrm>
        </p:grpSpPr>
        <p:pic>
          <p:nvPicPr>
            <p:cNvPr id="3" name="Picture 17">
              <a:extLst>
                <a:ext uri="{FF2B5EF4-FFF2-40B4-BE49-F238E27FC236}">
                  <a16:creationId xmlns:a16="http://schemas.microsoft.com/office/drawing/2014/main" id="{277EDE28-3AAC-4F18-9CAE-434BAE99D04F}"/>
                </a:ext>
              </a:extLst>
            </p:cNvPr>
            <p:cNvPicPr>
              <a:picLocks noChangeAspect="1"/>
            </p:cNvPicPr>
            <p:nvPr/>
          </p:nvPicPr>
          <p:blipFill>
            <a:blip r:embed="rId2" cstate="print">
              <a:extLst>
                <a:ext uri="{28A0092B-C50C-407E-A947-70E740481C1C}">
                  <a14:useLocalDpi xmlns:a14="http://schemas.microsoft.com/office/drawing/2010/main" val="0"/>
                </a:ext>
              </a:extLst>
            </a:blip>
            <a:srcRect b="11253"/>
            <a:stretch>
              <a:fillRect/>
            </a:stretch>
          </p:blipFill>
          <p:spPr bwMode="auto">
            <a:xfrm>
              <a:off x="539750" y="3370263"/>
              <a:ext cx="80518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475F2DCB-1157-4E62-ABB3-E65C116B99BD}"/>
                </a:ext>
              </a:extLst>
            </p:cNvPr>
            <p:cNvSpPr>
              <a:spLocks noChangeArrowheads="1"/>
            </p:cNvSpPr>
            <p:nvPr/>
          </p:nvSpPr>
          <p:spPr bwMode="auto">
            <a:xfrm>
              <a:off x="239713" y="3508375"/>
              <a:ext cx="83518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bg1"/>
                  </a:solidFill>
                  <a:cs typeface="Arial" panose="020B0604020202020204" pitchFamily="34" charset="0"/>
                </a:rPr>
                <a:t> 				      A</a:t>
              </a:r>
            </a:p>
            <a:p>
              <a:pPr eaLnBrk="1" hangingPunct="1">
                <a:lnSpc>
                  <a:spcPct val="100000"/>
                </a:lnSpc>
                <a:spcBef>
                  <a:spcPct val="0"/>
                </a:spcBef>
                <a:buFontTx/>
                <a:buNone/>
              </a:pPr>
              <a:r>
                <a:rPr lang="en-GB" altLang="en-US" dirty="0">
                  <a:solidFill>
                    <a:schemeClr val="bg1"/>
                  </a:solidFill>
                  <a:cs typeface="Arial" panose="020B0604020202020204" pitchFamily="34" charset="0"/>
                </a:rPr>
                <a:t>                                                    huge rock</a:t>
              </a:r>
            </a:p>
            <a:p>
              <a:pPr eaLnBrk="1" hangingPunct="1">
                <a:lnSpc>
                  <a:spcPct val="100000"/>
                </a:lnSpc>
                <a:spcBef>
                  <a:spcPct val="0"/>
                </a:spcBef>
                <a:buFontTx/>
                <a:buNone/>
              </a:pPr>
              <a:r>
                <a:rPr lang="en-GB" altLang="en-US" dirty="0">
                  <a:solidFill>
                    <a:schemeClr val="bg1"/>
                  </a:solidFill>
                  <a:cs typeface="Arial" panose="020B0604020202020204" pitchFamily="34" charset="0"/>
                </a:rPr>
                <a:t>                                                  that rumbles</a:t>
              </a:r>
            </a:p>
            <a:p>
              <a:pPr eaLnBrk="1" hangingPunct="1">
                <a:lnSpc>
                  <a:spcPct val="100000"/>
                </a:lnSpc>
                <a:spcBef>
                  <a:spcPct val="0"/>
                </a:spcBef>
                <a:buFontTx/>
                <a:buNone/>
              </a:pPr>
              <a:r>
                <a:rPr lang="en-GB" altLang="en-US" dirty="0">
                  <a:solidFill>
                    <a:schemeClr val="bg1"/>
                  </a:solidFill>
                  <a:cs typeface="Arial" panose="020B0604020202020204" pitchFamily="34" charset="0"/>
                </a:rPr>
                <a:t>                                             and roars, wrecking</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ground all around it.</a:t>
              </a:r>
            </a:p>
            <a:p>
              <a:pPr eaLnBrk="1" hangingPunct="1">
                <a:lnSpc>
                  <a:spcPct val="100000"/>
                </a:lnSpc>
                <a:spcBef>
                  <a:spcPct val="0"/>
                </a:spcBef>
                <a:buFontTx/>
                <a:buNone/>
              </a:pPr>
              <a:r>
                <a:rPr lang="en-GB" altLang="en-US" dirty="0">
                  <a:solidFill>
                    <a:schemeClr val="bg1"/>
                  </a:solidFill>
                  <a:cs typeface="Arial" panose="020B0604020202020204" pitchFamily="34" charset="0"/>
                </a:rPr>
                <a:t>                               It shoots; sizzling, steaming, scorching lava </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monster spitting out hot liquid into the air.</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smoking dragon, it finally starts to calm down.</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chaos stops and it goes back to being a deadly and dangerous rock.</a:t>
              </a:r>
              <a:endParaRPr lang="en-GB" altLang="en-US" dirty="0">
                <a:solidFill>
                  <a:schemeClr val="tx1"/>
                </a:solidFill>
                <a:cs typeface="Arial" panose="020B0604020202020204" pitchFamily="34" charset="0"/>
              </a:endParaRPr>
            </a:p>
          </p:txBody>
        </p:sp>
      </p:grpSp>
      <p:sp>
        <p:nvSpPr>
          <p:cNvPr id="5" name="Rectangle 4">
            <a:extLst>
              <a:ext uri="{FF2B5EF4-FFF2-40B4-BE49-F238E27FC236}">
                <a16:creationId xmlns:a16="http://schemas.microsoft.com/office/drawing/2014/main" id="{775A419C-445F-48AD-B6CF-7ADD8154302C}"/>
              </a:ext>
            </a:extLst>
          </p:cNvPr>
          <p:cNvSpPr/>
          <p:nvPr/>
        </p:nvSpPr>
        <p:spPr>
          <a:xfrm>
            <a:off x="755650" y="1422400"/>
            <a:ext cx="7632700" cy="78263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Shape poems are written in the shape of the thing the poem is about. Look at this poem.</a:t>
            </a:r>
          </a:p>
        </p:txBody>
      </p:sp>
      <p:sp>
        <p:nvSpPr>
          <p:cNvPr id="6" name="Oval 5">
            <a:extLst>
              <a:ext uri="{FF2B5EF4-FFF2-40B4-BE49-F238E27FC236}">
                <a16:creationId xmlns:a16="http://schemas.microsoft.com/office/drawing/2014/main" id="{2F6CB28E-2679-4C9A-B1A1-4324C35D9C6D}"/>
              </a:ext>
            </a:extLst>
          </p:cNvPr>
          <p:cNvSpPr/>
          <p:nvPr/>
        </p:nvSpPr>
        <p:spPr>
          <a:xfrm>
            <a:off x="989013" y="2295525"/>
            <a:ext cx="452437" cy="45243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7" name="Oval 6">
            <a:extLst>
              <a:ext uri="{FF2B5EF4-FFF2-40B4-BE49-F238E27FC236}">
                <a16:creationId xmlns:a16="http://schemas.microsoft.com/office/drawing/2014/main" id="{0C2BBA79-E675-4514-B960-55EFF366CE9E}"/>
              </a:ext>
            </a:extLst>
          </p:cNvPr>
          <p:cNvSpPr/>
          <p:nvPr/>
        </p:nvSpPr>
        <p:spPr>
          <a:xfrm>
            <a:off x="989013" y="2825750"/>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8" name="Rectangle 7">
            <a:extLst>
              <a:ext uri="{FF2B5EF4-FFF2-40B4-BE49-F238E27FC236}">
                <a16:creationId xmlns:a16="http://schemas.microsoft.com/office/drawing/2014/main" id="{D4DB0630-2D61-46ED-829A-F7BCB773553D}"/>
              </a:ext>
            </a:extLst>
          </p:cNvPr>
          <p:cNvSpPr>
            <a:spLocks noChangeArrowheads="1"/>
          </p:cNvSpPr>
          <p:nvPr/>
        </p:nvSpPr>
        <p:spPr bwMode="auto">
          <a:xfrm>
            <a:off x="1452563" y="2336800"/>
            <a:ext cx="354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What is the shape of the poem? </a:t>
            </a:r>
          </a:p>
        </p:txBody>
      </p:sp>
      <p:sp>
        <p:nvSpPr>
          <p:cNvPr id="9" name="Rectangle 8">
            <a:extLst>
              <a:ext uri="{FF2B5EF4-FFF2-40B4-BE49-F238E27FC236}">
                <a16:creationId xmlns:a16="http://schemas.microsoft.com/office/drawing/2014/main" id="{1D6C9BF3-F236-4F51-B08B-10B5EE5CED59}"/>
              </a:ext>
            </a:extLst>
          </p:cNvPr>
          <p:cNvSpPr>
            <a:spLocks noChangeArrowheads="1"/>
          </p:cNvSpPr>
          <p:nvPr/>
        </p:nvSpPr>
        <p:spPr bwMode="auto">
          <a:xfrm>
            <a:off x="1452563" y="2868613"/>
            <a:ext cx="527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85BD33"/>
                </a:solidFill>
              </a:rPr>
              <a:t>Does it have rhyming words at the end of lines? </a:t>
            </a:r>
          </a:p>
        </p:txBody>
      </p:sp>
    </p:spTree>
    <p:extLst>
      <p:ext uri="{BB962C8B-B14F-4D97-AF65-F5344CB8AC3E}">
        <p14:creationId xmlns:p14="http://schemas.microsoft.com/office/powerpoint/2010/main" val="36832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9451" y="3026106"/>
            <a:ext cx="8273378" cy="2746027"/>
          </a:xfrm>
          <a:prstGeom prst="rect">
            <a:avLst/>
          </a:prstGeom>
        </p:spPr>
      </p:pic>
      <p:pic>
        <p:nvPicPr>
          <p:cNvPr id="4098" name="Picture 2" descr="Key Stage 1 Testing Information — Earlsmead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1602">
            <a:off x="186427" y="1127578"/>
            <a:ext cx="3347811" cy="1673906"/>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Pin on Printable Patterns at PatternUniverse.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8695">
            <a:off x="3164636" y="164113"/>
            <a:ext cx="3881451" cy="2999303"/>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Pin on Printable Patterns at PatternUniverse.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3960" y="279333"/>
            <a:ext cx="2138869" cy="276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7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t>Cinquain Examples</a:t>
            </a:r>
          </a:p>
        </p:txBody>
      </p:sp>
      <p:sp>
        <p:nvSpPr>
          <p:cNvPr id="5" name="Rectangle 4"/>
          <p:cNvSpPr>
            <a:spLocks noChangeArrowheads="1"/>
          </p:cNvSpPr>
          <p:nvPr/>
        </p:nvSpPr>
        <p:spPr bwMode="auto">
          <a:xfrm>
            <a:off x="755650" y="1430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a:cs typeface="Sassoon Infant Rg" panose="02000503030000020003"/>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a:cs typeface="Sassoon Infant Rg" panose="02000503030000020003"/>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9pPr>
          </a:lstStyle>
          <a:p>
            <a:pPr algn="ctr" eaLnBrk="1" hangingPunct="1">
              <a:lnSpc>
                <a:spcPct val="100000"/>
              </a:lnSpc>
              <a:spcBef>
                <a:spcPct val="0"/>
              </a:spcBef>
              <a:buFontTx/>
              <a:buNone/>
            </a:pPr>
            <a:r>
              <a:rPr lang="en-GB" altLang="en-US">
                <a:solidFill>
                  <a:schemeClr val="tx1"/>
                </a:solidFill>
              </a:rPr>
              <a:t>What is each poem about?</a:t>
            </a:r>
          </a:p>
        </p:txBody>
      </p:sp>
      <p:sp>
        <p:nvSpPr>
          <p:cNvPr id="7" name="Rectangle 6"/>
          <p:cNvSpPr>
            <a:spLocks noChangeArrowheads="1"/>
          </p:cNvSpPr>
          <p:nvPr/>
        </p:nvSpPr>
        <p:spPr bwMode="auto">
          <a:xfrm>
            <a:off x="574675" y="2311400"/>
            <a:ext cx="36766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a:cs typeface="Sassoon Infant Rg" panose="02000503030000020003"/>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a:cs typeface="Sassoon Infant Rg" panose="02000503030000020003"/>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9pPr>
          </a:lstStyle>
          <a:p>
            <a:pPr algn="ctr" eaLnBrk="1" hangingPunct="1">
              <a:lnSpc>
                <a:spcPct val="100000"/>
              </a:lnSpc>
              <a:spcBef>
                <a:spcPct val="0"/>
              </a:spcBef>
              <a:buFontTx/>
              <a:buNone/>
            </a:pPr>
            <a:r>
              <a:rPr lang="en-GB" altLang="en-US">
                <a:solidFill>
                  <a:srgbClr val="D71D34"/>
                </a:solidFill>
              </a:rPr>
              <a:t>Birthday</a:t>
            </a:r>
          </a:p>
          <a:p>
            <a:pPr algn="ctr" eaLnBrk="1" hangingPunct="1">
              <a:lnSpc>
                <a:spcPct val="100000"/>
              </a:lnSpc>
              <a:spcBef>
                <a:spcPct val="0"/>
              </a:spcBef>
              <a:buFontTx/>
              <a:buNone/>
            </a:pPr>
            <a:r>
              <a:rPr lang="en-GB" altLang="en-US">
                <a:solidFill>
                  <a:srgbClr val="D71D34"/>
                </a:solidFill>
              </a:rPr>
              <a:t>Happy, fun-filled</a:t>
            </a:r>
          </a:p>
          <a:p>
            <a:pPr algn="ctr" eaLnBrk="1" hangingPunct="1">
              <a:lnSpc>
                <a:spcPct val="100000"/>
              </a:lnSpc>
              <a:spcBef>
                <a:spcPct val="0"/>
              </a:spcBef>
              <a:buFontTx/>
              <a:buNone/>
            </a:pPr>
            <a:r>
              <a:rPr lang="en-GB" altLang="en-US">
                <a:solidFill>
                  <a:srgbClr val="D71D34"/>
                </a:solidFill>
              </a:rPr>
              <a:t>Playing, eating, dancing</a:t>
            </a:r>
          </a:p>
          <a:p>
            <a:pPr algn="ctr" eaLnBrk="1" hangingPunct="1">
              <a:lnSpc>
                <a:spcPct val="100000"/>
              </a:lnSpc>
              <a:spcBef>
                <a:spcPct val="0"/>
              </a:spcBef>
              <a:buFontTx/>
              <a:buNone/>
            </a:pPr>
            <a:r>
              <a:rPr lang="en-GB" altLang="en-US">
                <a:solidFill>
                  <a:srgbClr val="D71D34"/>
                </a:solidFill>
              </a:rPr>
              <a:t>Come and celebrate it with me</a:t>
            </a:r>
          </a:p>
          <a:p>
            <a:pPr algn="ctr" eaLnBrk="1" hangingPunct="1">
              <a:lnSpc>
                <a:spcPct val="100000"/>
              </a:lnSpc>
              <a:spcBef>
                <a:spcPct val="0"/>
              </a:spcBef>
              <a:buFontTx/>
              <a:buNone/>
            </a:pPr>
            <a:endParaRPr lang="en-GB" altLang="en-US">
              <a:solidFill>
                <a:srgbClr val="D71D34"/>
              </a:solidFill>
            </a:endParaRPr>
          </a:p>
          <a:p>
            <a:pPr algn="ctr" eaLnBrk="1" hangingPunct="1">
              <a:lnSpc>
                <a:spcPct val="100000"/>
              </a:lnSpc>
              <a:spcBef>
                <a:spcPct val="0"/>
              </a:spcBef>
              <a:buFontTx/>
              <a:buNone/>
            </a:pPr>
            <a:r>
              <a:rPr lang="en-GB" altLang="en-US">
                <a:solidFill>
                  <a:srgbClr val="D71D34"/>
                </a:solidFill>
              </a:rPr>
              <a:t>Party!</a:t>
            </a:r>
          </a:p>
        </p:txBody>
      </p:sp>
      <p:sp>
        <p:nvSpPr>
          <p:cNvPr id="8" name="Rectangle 7"/>
          <p:cNvSpPr>
            <a:spLocks noChangeArrowheads="1"/>
          </p:cNvSpPr>
          <p:nvPr/>
        </p:nvSpPr>
        <p:spPr bwMode="auto">
          <a:xfrm>
            <a:off x="4886325" y="2311400"/>
            <a:ext cx="367506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a:cs typeface="Sassoon Infant Rg" panose="02000503030000020003"/>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a:cs typeface="Sassoon Infant Rg" panose="02000503030000020003"/>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9pPr>
          </a:lstStyle>
          <a:p>
            <a:pPr algn="ctr" eaLnBrk="1" hangingPunct="1">
              <a:lnSpc>
                <a:spcPct val="100000"/>
              </a:lnSpc>
              <a:spcBef>
                <a:spcPct val="0"/>
              </a:spcBef>
              <a:buFontTx/>
              <a:buNone/>
            </a:pPr>
            <a:r>
              <a:rPr lang="en-GB" altLang="en-US">
                <a:solidFill>
                  <a:srgbClr val="029442"/>
                </a:solidFill>
              </a:rPr>
              <a:t>Summer</a:t>
            </a:r>
          </a:p>
          <a:p>
            <a:pPr algn="ctr" eaLnBrk="1" hangingPunct="1">
              <a:lnSpc>
                <a:spcPct val="100000"/>
              </a:lnSpc>
              <a:spcBef>
                <a:spcPct val="0"/>
              </a:spcBef>
              <a:buFontTx/>
              <a:buNone/>
            </a:pPr>
            <a:r>
              <a:rPr lang="en-GB" altLang="en-US">
                <a:solidFill>
                  <a:srgbClr val="029442"/>
                </a:solidFill>
              </a:rPr>
              <a:t>Hot and sunny</a:t>
            </a:r>
          </a:p>
          <a:p>
            <a:pPr algn="ctr" eaLnBrk="1" hangingPunct="1">
              <a:lnSpc>
                <a:spcPct val="100000"/>
              </a:lnSpc>
              <a:spcBef>
                <a:spcPct val="0"/>
              </a:spcBef>
              <a:buFontTx/>
              <a:buNone/>
            </a:pPr>
            <a:r>
              <a:rPr lang="en-GB" altLang="en-US">
                <a:solidFill>
                  <a:srgbClr val="029442"/>
                </a:solidFill>
              </a:rPr>
              <a:t>Lazing, slurping ice creams</a:t>
            </a:r>
          </a:p>
          <a:p>
            <a:pPr algn="ctr" eaLnBrk="1" hangingPunct="1">
              <a:lnSpc>
                <a:spcPct val="100000"/>
              </a:lnSpc>
              <a:spcBef>
                <a:spcPct val="0"/>
              </a:spcBef>
              <a:buFontTx/>
              <a:buNone/>
            </a:pPr>
            <a:r>
              <a:rPr lang="en-GB" altLang="en-US">
                <a:solidFill>
                  <a:srgbClr val="029442"/>
                </a:solidFill>
              </a:rPr>
              <a:t>Passport, suitcase, boring airport</a:t>
            </a:r>
          </a:p>
          <a:p>
            <a:pPr algn="ctr" eaLnBrk="1" hangingPunct="1">
              <a:lnSpc>
                <a:spcPct val="100000"/>
              </a:lnSpc>
              <a:spcBef>
                <a:spcPct val="0"/>
              </a:spcBef>
              <a:buFontTx/>
              <a:buNone/>
            </a:pPr>
            <a:endParaRPr lang="en-GB" altLang="en-US">
              <a:solidFill>
                <a:srgbClr val="029442"/>
              </a:solidFill>
            </a:endParaRPr>
          </a:p>
          <a:p>
            <a:pPr algn="ctr" eaLnBrk="1" hangingPunct="1">
              <a:lnSpc>
                <a:spcPct val="100000"/>
              </a:lnSpc>
              <a:spcBef>
                <a:spcPct val="0"/>
              </a:spcBef>
              <a:buFontTx/>
              <a:buNone/>
            </a:pPr>
            <a:r>
              <a:rPr lang="en-GB" altLang="en-US">
                <a:solidFill>
                  <a:srgbClr val="029442"/>
                </a:solidFill>
              </a:rPr>
              <a:t>No school!</a:t>
            </a:r>
          </a:p>
        </p:txBody>
      </p:sp>
      <p:sp>
        <p:nvSpPr>
          <p:cNvPr id="9" name="Rectangle 8"/>
          <p:cNvSpPr>
            <a:spLocks noChangeArrowheads="1"/>
          </p:cNvSpPr>
          <p:nvPr/>
        </p:nvSpPr>
        <p:spPr bwMode="auto">
          <a:xfrm>
            <a:off x="2728913" y="4214813"/>
            <a:ext cx="367665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a:cs typeface="Sassoon Infant Rg" panose="02000503030000020003"/>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a:cs typeface="Sassoon Infant Rg" panose="02000503030000020003"/>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a:cs typeface="Sassoon Infant Rg" panose="02000503030000020003"/>
              </a:defRPr>
            </a:lvl9pPr>
          </a:lstStyle>
          <a:p>
            <a:pPr algn="ctr" eaLnBrk="1" hangingPunct="1">
              <a:lnSpc>
                <a:spcPct val="100000"/>
              </a:lnSpc>
              <a:spcBef>
                <a:spcPct val="0"/>
              </a:spcBef>
              <a:buFontTx/>
              <a:buNone/>
            </a:pPr>
            <a:r>
              <a:rPr lang="en-GB" altLang="en-US">
                <a:solidFill>
                  <a:srgbClr val="653B8F"/>
                </a:solidFill>
              </a:rPr>
              <a:t>My pet</a:t>
            </a:r>
          </a:p>
          <a:p>
            <a:pPr algn="ctr" eaLnBrk="1" hangingPunct="1">
              <a:lnSpc>
                <a:spcPct val="100000"/>
              </a:lnSpc>
              <a:spcBef>
                <a:spcPct val="0"/>
              </a:spcBef>
              <a:buFontTx/>
              <a:buNone/>
            </a:pPr>
            <a:r>
              <a:rPr lang="en-GB" altLang="en-US">
                <a:solidFill>
                  <a:srgbClr val="653B8F"/>
                </a:solidFill>
              </a:rPr>
              <a:t>Fluffy, wriggly</a:t>
            </a:r>
          </a:p>
          <a:p>
            <a:pPr algn="ctr" eaLnBrk="1" hangingPunct="1">
              <a:lnSpc>
                <a:spcPct val="100000"/>
              </a:lnSpc>
              <a:spcBef>
                <a:spcPct val="0"/>
              </a:spcBef>
              <a:buFontTx/>
              <a:buNone/>
            </a:pPr>
            <a:r>
              <a:rPr lang="en-GB" altLang="en-US">
                <a:solidFill>
                  <a:srgbClr val="653B8F"/>
                </a:solidFill>
              </a:rPr>
              <a:t>Licking faces, chewing</a:t>
            </a:r>
          </a:p>
          <a:p>
            <a:pPr algn="ctr" eaLnBrk="1" hangingPunct="1">
              <a:lnSpc>
                <a:spcPct val="100000"/>
              </a:lnSpc>
              <a:spcBef>
                <a:spcPct val="0"/>
              </a:spcBef>
              <a:buFontTx/>
              <a:buNone/>
            </a:pPr>
            <a:r>
              <a:rPr lang="en-GB" altLang="en-US">
                <a:solidFill>
                  <a:srgbClr val="653B8F"/>
                </a:solidFill>
              </a:rPr>
              <a:t>Never stops chasing his own tail!</a:t>
            </a:r>
          </a:p>
          <a:p>
            <a:pPr algn="ctr" eaLnBrk="1" hangingPunct="1">
              <a:lnSpc>
                <a:spcPct val="100000"/>
              </a:lnSpc>
              <a:spcBef>
                <a:spcPct val="0"/>
              </a:spcBef>
              <a:buFontTx/>
              <a:buNone/>
            </a:pPr>
            <a:endParaRPr lang="en-GB" altLang="en-US">
              <a:solidFill>
                <a:srgbClr val="653B8F"/>
              </a:solidFill>
            </a:endParaRPr>
          </a:p>
          <a:p>
            <a:pPr algn="ctr" eaLnBrk="1" hangingPunct="1">
              <a:lnSpc>
                <a:spcPct val="100000"/>
              </a:lnSpc>
              <a:spcBef>
                <a:spcPct val="0"/>
              </a:spcBef>
              <a:buFontTx/>
              <a:buNone/>
            </a:pPr>
            <a:r>
              <a:rPr lang="en-GB" altLang="en-US">
                <a:solidFill>
                  <a:srgbClr val="653B8F"/>
                </a:solidFill>
              </a:rPr>
              <a:t>Puppy</a:t>
            </a:r>
          </a:p>
        </p:txBody>
      </p:sp>
    </p:spTree>
    <p:extLst>
      <p:ext uri="{BB962C8B-B14F-4D97-AF65-F5344CB8AC3E}">
        <p14:creationId xmlns:p14="http://schemas.microsoft.com/office/powerpoint/2010/main" val="408850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2379894"/>
            <a:ext cx="5182162" cy="1049106"/>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Winter is coming.</a:t>
            </a:r>
          </a:p>
          <a:p>
            <a:pPr algn="ctr"/>
            <a:r>
              <a:rPr lang="en-GB" altLang="en-US" dirty="0">
                <a:ea typeface="Sassoon Infant Rg" panose="02000503030000020003" pitchFamily="50" charset="0"/>
                <a:cs typeface="Sassoon Infant Rg" panose="02000503030000020003" pitchFamily="50" charset="0"/>
              </a:rPr>
              <a:t>Snow will be arriving soon.</a:t>
            </a:r>
          </a:p>
          <a:p>
            <a:pPr algn="ctr"/>
            <a:r>
              <a:rPr lang="en-GB" altLang="en-US" dirty="0">
                <a:ea typeface="Sassoon Infant Rg" panose="02000503030000020003" pitchFamily="50" charset="0"/>
                <a:cs typeface="Sassoon Infant Rg" panose="02000503030000020003" pitchFamily="50" charset="0"/>
              </a:rPr>
              <a:t>We should rake the leaves.</a:t>
            </a:r>
          </a:p>
        </p:txBody>
      </p:sp>
      <p:sp>
        <p:nvSpPr>
          <p:cNvPr id="21" name="Title 20"/>
          <p:cNvSpPr>
            <a:spLocks noGrp="1"/>
          </p:cNvSpPr>
          <p:nvPr>
            <p:ph type="title"/>
          </p:nvPr>
        </p:nvSpPr>
        <p:spPr/>
        <p:txBody>
          <a:bodyPr/>
          <a:lstStyle/>
          <a:p>
            <a:r>
              <a:rPr lang="en-GB" altLang="en-US" sz="3600" dirty="0">
                <a:solidFill>
                  <a:srgbClr val="EA516C"/>
                </a:solidFill>
                <a:latin typeface="+mn-lt"/>
              </a:rPr>
              <a:t>What is a Haiku?</a:t>
            </a:r>
          </a:p>
        </p:txBody>
      </p:sp>
      <p:sp>
        <p:nvSpPr>
          <p:cNvPr id="5" name="Rectangle 4"/>
          <p:cNvSpPr/>
          <p:nvPr/>
        </p:nvSpPr>
        <p:spPr>
          <a:xfrm>
            <a:off x="755650" y="1513946"/>
            <a:ext cx="7632700" cy="276999"/>
          </a:xfrm>
          <a:prstGeom prst="rect">
            <a:avLst/>
          </a:prstGeom>
        </p:spPr>
        <p:txBody>
          <a:bodyPr wrap="square" lIns="0" tIns="0" rIns="0" bIns="0">
            <a:spAutoFit/>
          </a:bodyPr>
          <a:lstStyle/>
          <a:p>
            <a:r>
              <a:rPr lang="en-GB" altLang="en-US" dirty="0">
                <a:cs typeface="Arial" panose="020B0604020202020204" pitchFamily="34" charset="0"/>
              </a:rPr>
              <a:t>Here’s another…</a:t>
            </a:r>
          </a:p>
        </p:txBody>
      </p:sp>
      <p:pic>
        <p:nvPicPr>
          <p:cNvPr id="4" name="Picture 3">
            <a:extLst>
              <a:ext uri="{FF2B5EF4-FFF2-40B4-BE49-F238E27FC236}">
                <a16:creationId xmlns:a16="http://schemas.microsoft.com/office/drawing/2014/main" id="{513C6B0F-50BF-4A9E-B9C3-4AD68CFAE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6846" y="1473201"/>
            <a:ext cx="3051566" cy="4838218"/>
          </a:xfrm>
          <a:prstGeom prst="rect">
            <a:avLst/>
          </a:prstGeom>
        </p:spPr>
      </p:pic>
    </p:spTree>
    <p:extLst>
      <p:ext uri="{BB962C8B-B14F-4D97-AF65-F5344CB8AC3E}">
        <p14:creationId xmlns:p14="http://schemas.microsoft.com/office/powerpoint/2010/main" val="32387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8822" y="365761"/>
            <a:ext cx="8399417" cy="6064134"/>
          </a:xfrm>
          <a:prstGeom prst="rect">
            <a:avLst/>
          </a:prstGeom>
        </p:spPr>
      </p:pic>
      <p:sp>
        <p:nvSpPr>
          <p:cNvPr id="6" name="TextBox 5"/>
          <p:cNvSpPr txBox="1"/>
          <p:nvPr/>
        </p:nvSpPr>
        <p:spPr>
          <a:xfrm>
            <a:off x="378822" y="475023"/>
            <a:ext cx="3709851" cy="369332"/>
          </a:xfrm>
          <a:prstGeom prst="rect">
            <a:avLst/>
          </a:prstGeom>
          <a:noFill/>
        </p:spPr>
        <p:txBody>
          <a:bodyPr wrap="square" rtlCol="0">
            <a:spAutoFit/>
          </a:bodyPr>
          <a:lstStyle/>
          <a:p>
            <a:r>
              <a:rPr lang="en-GB" dirty="0" smtClean="0"/>
              <a:t>Riddles</a:t>
            </a:r>
            <a:endParaRPr lang="en-GB" dirty="0"/>
          </a:p>
        </p:txBody>
      </p:sp>
    </p:spTree>
    <p:extLst>
      <p:ext uri="{BB962C8B-B14F-4D97-AF65-F5344CB8AC3E}">
        <p14:creationId xmlns:p14="http://schemas.microsoft.com/office/powerpoint/2010/main" val="299106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3" ma:contentTypeDescription="Create a new document." ma:contentTypeScope="" ma:versionID="220c8195747f3d89b1159a842edf6b80">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725be58d831216a8d4b0f56b7f48a3d0"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B18B0C-2DE9-45F6-900A-C4D1329767DF}"/>
</file>

<file path=customXml/itemProps2.xml><?xml version="1.0" encoding="utf-8"?>
<ds:datastoreItem xmlns:ds="http://schemas.openxmlformats.org/officeDocument/2006/customXml" ds:itemID="{9695FB08-9A6C-4A41-8EB0-AB40380AAAA4}">
  <ds:schemaRefs>
    <ds:schemaRef ds:uri="http://schemas.microsoft.com/sharepoint/v3/contenttype/forms"/>
  </ds:schemaRefs>
</ds:datastoreItem>
</file>

<file path=customXml/itemProps3.xml><?xml version="1.0" encoding="utf-8"?>
<ds:datastoreItem xmlns:ds="http://schemas.openxmlformats.org/officeDocument/2006/customXml" ds:itemID="{C5CCAE92-45D3-47EA-B829-810CA97D9840}">
  <ds:schemaRefs>
    <ds:schemaRef ds:uri="dc5a2319-e1a9-4b94-beb5-1b0a75735b60"/>
    <ds:schemaRef ds:uri="http://schemas.openxmlformats.org/package/2006/metadata/core-properties"/>
    <ds:schemaRef ds:uri="bac18579-6953-4834-a73d-36d03df3e71b"/>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99</TotalTime>
  <Words>320</Words>
  <Application>Microsoft Office PowerPoint</Application>
  <PresentationFormat>On-screen Show (4:3)</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Sassoon Infant Rg</vt:lpstr>
      <vt:lpstr>Arial</vt:lpstr>
      <vt:lpstr>Twinkl</vt:lpstr>
      <vt:lpstr>Calibri</vt:lpstr>
      <vt:lpstr>Office Theme</vt:lpstr>
      <vt:lpstr>What Is Poetry?</vt:lpstr>
      <vt:lpstr>Rhyming Words</vt:lpstr>
      <vt:lpstr>PowerPoint Presentation</vt:lpstr>
      <vt:lpstr>PowerPoint Presentation</vt:lpstr>
      <vt:lpstr>Shape Poetry</vt:lpstr>
      <vt:lpstr>PowerPoint Presentation</vt:lpstr>
      <vt:lpstr>Cinquain Examples</vt:lpstr>
      <vt:lpstr>What is a Haiku?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Clare Nesbitt</cp:lastModifiedBy>
  <cp:revision>18</cp:revision>
  <dcterms:created xsi:type="dcterms:W3CDTF">2020-12-30T04:11:40Z</dcterms:created>
  <dcterms:modified xsi:type="dcterms:W3CDTF">2022-12-07T16:17:17Z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0x01010020C3C69325F339458A19F5139027A622</vt:lpwstr>
  </property>
  <property fmtid="{D5CDD505-2E9C-101B-9397-08002B2CF9AE}" pid="3" name="MediaServiceImageTags">
    <vt:lpwstr/>
  </property>
</Properties>
</file>