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>
        <p:scale>
          <a:sx n="80" d="100"/>
          <a:sy n="80" d="100"/>
        </p:scale>
        <p:origin x="336" y="-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8CE247-3468-4C47-B486-8B5A14FF33BD}" type="datetimeFigureOut">
              <a:rPr lang="en-GB" smtClean="0"/>
              <a:t>05/06/2023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50E0EF-BF44-4E0E-9753-FBBEB687EA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38308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41FAC8-7D1D-416C-A6B3-0E36ED1E9121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83246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E9421-E466-40E7-A68E-CDA5EF8688DB}" type="datetimeFigureOut">
              <a:rPr lang="en-GB" smtClean="0"/>
              <a:t>05/06/2023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E6E31-284F-4857-81FC-605BE072D7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465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E9421-E466-40E7-A68E-CDA5EF8688DB}" type="datetimeFigureOut">
              <a:rPr lang="en-GB" smtClean="0"/>
              <a:t>05/06/2023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E6E31-284F-4857-81FC-605BE072D7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6617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E9421-E466-40E7-A68E-CDA5EF8688DB}" type="datetimeFigureOut">
              <a:rPr lang="en-GB" smtClean="0"/>
              <a:t>05/06/2023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E6E31-284F-4857-81FC-605BE072D7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2984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E9421-E466-40E7-A68E-CDA5EF8688DB}" type="datetimeFigureOut">
              <a:rPr lang="en-GB" smtClean="0"/>
              <a:t>05/06/2023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E6E31-284F-4857-81FC-605BE072D7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806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E9421-E466-40E7-A68E-CDA5EF8688DB}" type="datetimeFigureOut">
              <a:rPr lang="en-GB" smtClean="0"/>
              <a:t>05/06/2023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E6E31-284F-4857-81FC-605BE072D7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2816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E9421-E466-40E7-A68E-CDA5EF8688DB}" type="datetimeFigureOut">
              <a:rPr lang="en-GB" smtClean="0"/>
              <a:t>05/06/2023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E6E31-284F-4857-81FC-605BE072D7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8718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E9421-E466-40E7-A68E-CDA5EF8688DB}" type="datetimeFigureOut">
              <a:rPr lang="en-GB" smtClean="0"/>
              <a:t>05/06/2023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E6E31-284F-4857-81FC-605BE072D7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0324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E9421-E466-40E7-A68E-CDA5EF8688DB}" type="datetimeFigureOut">
              <a:rPr lang="en-GB" smtClean="0"/>
              <a:t>05/06/2023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E6E31-284F-4857-81FC-605BE072D7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2378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E9421-E466-40E7-A68E-CDA5EF8688DB}" type="datetimeFigureOut">
              <a:rPr lang="en-GB" smtClean="0"/>
              <a:t>05/06/2023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E6E31-284F-4857-81FC-605BE072D7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4121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E9421-E466-40E7-A68E-CDA5EF8688DB}" type="datetimeFigureOut">
              <a:rPr lang="en-GB" smtClean="0"/>
              <a:t>05/06/2023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E6E31-284F-4857-81FC-605BE072D7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9909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E9421-E466-40E7-A68E-CDA5EF8688DB}" type="datetimeFigureOut">
              <a:rPr lang="en-GB" smtClean="0"/>
              <a:t>05/06/2023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E6E31-284F-4857-81FC-605BE072D7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524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9E9421-E466-40E7-A68E-CDA5EF8688DB}" type="datetimeFigureOut">
              <a:rPr lang="en-GB" smtClean="0"/>
              <a:t>05/06/2023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4E6E31-284F-4857-81FC-605BE072D7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6235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16,940 Ancient Scroll Stock Photos, Pictures &amp;amp; Royalty-Free Images - iStoc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2637620" y="-2637620"/>
            <a:ext cx="6916760" cy="1219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4031882" y="51128"/>
            <a:ext cx="41819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latin typeface="Letter-join Plus 40" panose="02000505000000020003" pitchFamily="50" charset="0"/>
              </a:rPr>
              <a:t>History Unit Pathway</a:t>
            </a:r>
            <a:endParaRPr lang="en-GB" sz="2800" b="1" dirty="0">
              <a:latin typeface="Letter-join Plus 40" panose="02000505000000020003" pitchFamily="50" charset="0"/>
            </a:endParaRPr>
          </a:p>
        </p:txBody>
      </p:sp>
      <p:sp>
        <p:nvSpPr>
          <p:cNvPr id="2" name="AutoShape 4" descr="detective clipart - Clip Art Librar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" name="AutoShape 6" descr="detective clipart - Clip Art Library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8" name="TextBox 47"/>
          <p:cNvSpPr txBox="1"/>
          <p:nvPr/>
        </p:nvSpPr>
        <p:spPr>
          <a:xfrm>
            <a:off x="5006486" y="804835"/>
            <a:ext cx="1538984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Letter-join Plus 40" panose="02000505000000020003" pitchFamily="50" charset="0"/>
              </a:rPr>
              <a:t>Prior Learning </a:t>
            </a:r>
            <a:endParaRPr lang="en-GB" dirty="0">
              <a:latin typeface="Letter-join Plus 40" panose="02000505000000020003" pitchFamily="50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8025174" y="778135"/>
            <a:ext cx="2778300" cy="147732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Letter-join Plus 40" panose="02000505000000020003" pitchFamily="50" charset="0"/>
              </a:rPr>
              <a:t>Retrieve </a:t>
            </a:r>
            <a:r>
              <a:rPr lang="en-GB" dirty="0" smtClean="0">
                <a:latin typeface="Letter-join Plus 40" panose="02000505000000020003" pitchFamily="50" charset="0"/>
              </a:rPr>
              <a:t>previous learning and make </a:t>
            </a:r>
            <a:r>
              <a:rPr lang="en-GB" dirty="0" smtClean="0">
                <a:latin typeface="Letter-join Plus 40" panose="02000505000000020003" pitchFamily="50" charset="0"/>
              </a:rPr>
              <a:t>links if relevant.</a:t>
            </a:r>
          </a:p>
          <a:p>
            <a:pPr algn="ctr"/>
            <a:endParaRPr lang="en-GB" dirty="0" smtClean="0">
              <a:latin typeface="Letter-join Plus 40" panose="02000505000000020003" pitchFamily="50" charset="0"/>
            </a:endParaRPr>
          </a:p>
          <a:p>
            <a:pPr algn="ctr"/>
            <a:r>
              <a:rPr lang="en-GB" dirty="0" smtClean="0">
                <a:latin typeface="Letter-join Plus 40" panose="02000505000000020003" pitchFamily="50" charset="0"/>
              </a:rPr>
              <a:t>Share key question for this unit.</a:t>
            </a:r>
            <a:endParaRPr lang="en-GB" dirty="0">
              <a:latin typeface="Letter-join Plus 40" panose="02000505000000020003" pitchFamily="50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8213785" y="3014364"/>
            <a:ext cx="2795110" cy="120032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Letter-join Plus 40" panose="02000505000000020003" pitchFamily="50" charset="0"/>
              </a:rPr>
              <a:t>Develop chronological understanding. Place key events in chronological order.</a:t>
            </a:r>
            <a:endParaRPr lang="en-GB" dirty="0">
              <a:latin typeface="Letter-join Plus 40" panose="02000505000000020003" pitchFamily="50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8135805" y="5027401"/>
            <a:ext cx="2415890" cy="120032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Letter-join Plus 40" panose="02000505000000020003" pitchFamily="50" charset="0"/>
              </a:rPr>
              <a:t>Teach substantive knowledge about significant people, places and events.</a:t>
            </a:r>
            <a:endParaRPr lang="en-GB" dirty="0">
              <a:latin typeface="Letter-join Plus 40" panose="02000505000000020003" pitchFamily="50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833618" y="3204308"/>
            <a:ext cx="2247387" cy="92333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Letter-join Plus 40" panose="02000505000000020003" pitchFamily="50" charset="0"/>
              </a:rPr>
              <a:t>Compare how things have changed and the impact.</a:t>
            </a:r>
            <a:endParaRPr lang="en-GB" dirty="0">
              <a:latin typeface="Letter-join Plus 40" panose="02000505000000020003" pitchFamily="50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1056511" y="5027401"/>
            <a:ext cx="2645075" cy="147732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Letter-join Plus 40" panose="02000505000000020003" pitchFamily="50" charset="0"/>
              </a:rPr>
              <a:t>Teach disciplinary knowledge by analysing </a:t>
            </a:r>
            <a:r>
              <a:rPr lang="en-GB" dirty="0" smtClean="0">
                <a:latin typeface="Letter-join Plus 40" panose="02000505000000020003" pitchFamily="50" charset="0"/>
              </a:rPr>
              <a:t>and </a:t>
            </a:r>
            <a:r>
              <a:rPr lang="en-GB" dirty="0" smtClean="0">
                <a:latin typeface="Letter-join Plus 40" panose="02000505000000020003" pitchFamily="50" charset="0"/>
              </a:rPr>
              <a:t>evaluating </a:t>
            </a:r>
            <a:r>
              <a:rPr lang="en-GB" dirty="0" smtClean="0">
                <a:latin typeface="Letter-join Plus 40" panose="02000505000000020003" pitchFamily="50" charset="0"/>
              </a:rPr>
              <a:t>sources.</a:t>
            </a:r>
          </a:p>
          <a:p>
            <a:pPr algn="ctr"/>
            <a:r>
              <a:rPr lang="en-GB" dirty="0" smtClean="0">
                <a:latin typeface="Letter-join Plus 40" panose="02000505000000020003" pitchFamily="50" charset="0"/>
              </a:rPr>
              <a:t>What can we learn from them about the past?</a:t>
            </a:r>
            <a:endParaRPr lang="en-GB" dirty="0">
              <a:latin typeface="Letter-join Plus 40" panose="02000505000000020003" pitchFamily="50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528011" y="866796"/>
            <a:ext cx="1888142" cy="120032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Letter-join Plus 40" panose="02000505000000020003" pitchFamily="50" charset="0"/>
              </a:rPr>
              <a:t>Review learning and answer the key question for the unit.</a:t>
            </a:r>
            <a:endParaRPr lang="en-GB" dirty="0">
              <a:latin typeface="Letter-join Plus 40" panose="02000505000000020003" pitchFamily="50" charset="0"/>
            </a:endParaRPr>
          </a:p>
        </p:txBody>
      </p:sp>
      <p:pic>
        <p:nvPicPr>
          <p:cNvPr id="1034" name="Picture 10" descr="Hourglass,timer,sand,clock,countdown - free image from needpix.com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2870" y="1661719"/>
            <a:ext cx="2346217" cy="3941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Curved Down Arrow 11"/>
          <p:cNvSpPr/>
          <p:nvPr/>
        </p:nvSpPr>
        <p:spPr>
          <a:xfrm rot="1315081">
            <a:off x="6737684" y="1061554"/>
            <a:ext cx="1118937" cy="38961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0" name="Curved Down Arrow 59"/>
          <p:cNvSpPr/>
          <p:nvPr/>
        </p:nvSpPr>
        <p:spPr>
          <a:xfrm rot="1315081">
            <a:off x="8807613" y="2429995"/>
            <a:ext cx="1118937" cy="38961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7" name="Curved Down Arrow 76"/>
          <p:cNvSpPr/>
          <p:nvPr/>
        </p:nvSpPr>
        <p:spPr>
          <a:xfrm rot="10800000">
            <a:off x="4669921" y="6112042"/>
            <a:ext cx="2279165" cy="55344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3" name="Curved Down Arrow 12"/>
          <p:cNvSpPr/>
          <p:nvPr/>
        </p:nvSpPr>
        <p:spPr>
          <a:xfrm rot="18826027">
            <a:off x="1178243" y="2279160"/>
            <a:ext cx="1097142" cy="45696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8" name="Curved Down Arrow 77"/>
          <p:cNvSpPr/>
          <p:nvPr/>
        </p:nvSpPr>
        <p:spPr>
          <a:xfrm rot="14013588">
            <a:off x="1285289" y="4467375"/>
            <a:ext cx="883049" cy="36933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9" name="Curved Down Arrow 78"/>
          <p:cNvSpPr/>
          <p:nvPr/>
        </p:nvSpPr>
        <p:spPr>
          <a:xfrm rot="20426063">
            <a:off x="3615558" y="858926"/>
            <a:ext cx="1097142" cy="45696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0" name="Curved Down Arrow 79"/>
          <p:cNvSpPr/>
          <p:nvPr/>
        </p:nvSpPr>
        <p:spPr>
          <a:xfrm rot="8695197">
            <a:off x="9184037" y="4503365"/>
            <a:ext cx="1075119" cy="400687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20124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0e30a85-c05c-4e06-8315-53d905ee1eed">
      <Terms xmlns="http://schemas.microsoft.com/office/infopath/2007/PartnerControls"/>
    </lcf76f155ced4ddcb4097134ff3c332f>
    <TaxCatchAll xmlns="bdd55185-8fc5-4dee-9784-3837121dcfb8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C3C69325F339458A19F5139027A622" ma:contentTypeVersion="13" ma:contentTypeDescription="Create a new document." ma:contentTypeScope="" ma:versionID="220c8195747f3d89b1159a842edf6b80">
  <xsd:schema xmlns:xsd="http://www.w3.org/2001/XMLSchema" xmlns:xs="http://www.w3.org/2001/XMLSchema" xmlns:p="http://schemas.microsoft.com/office/2006/metadata/properties" xmlns:ns2="60e30a85-c05c-4e06-8315-53d905ee1eed" xmlns:ns3="bdd55185-8fc5-4dee-9784-3837121dcfb8" targetNamespace="http://schemas.microsoft.com/office/2006/metadata/properties" ma:root="true" ma:fieldsID="725be58d831216a8d4b0f56b7f48a3d0" ns2:_="" ns3:_="">
    <xsd:import namespace="60e30a85-c05c-4e06-8315-53d905ee1eed"/>
    <xsd:import namespace="bdd55185-8fc5-4dee-9784-3837121dcfb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e30a85-c05c-4e06-8315-53d905ee1ee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3e417ed9-6e09-4aae-adde-8c88d764066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d55185-8fc5-4dee-9784-3837121dcfb8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7306bedf-660d-4ca7-a194-276c64ce5028}" ma:internalName="TaxCatchAll" ma:showField="CatchAllData" ma:web="bdd55185-8fc5-4dee-9784-3837121dcfb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2214FBE-54CE-4C1A-86E7-FCDED9D94218}">
  <ds:schemaRefs>
    <ds:schemaRef ds:uri="http://schemas.microsoft.com/office/infopath/2007/PartnerControls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purl.org/dc/terms/"/>
    <ds:schemaRef ds:uri="http://purl.org/dc/elements/1.1/"/>
    <ds:schemaRef ds:uri="http://purl.org/dc/dcmitype/"/>
    <ds:schemaRef ds:uri="60e30a85-c05c-4e06-8315-53d905ee1eed"/>
    <ds:schemaRef ds:uri="bdd55185-8fc5-4dee-9784-3837121dcfb8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F4D43F28-D556-47E2-B2E2-BAB41AA0A12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177E9E0-EC04-45A4-A428-E92C755B2C2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0e30a85-c05c-4e06-8315-53d905ee1eed"/>
    <ds:schemaRef ds:uri="bdd55185-8fc5-4dee-9784-3837121dcfb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83</Words>
  <Application>Microsoft Office PowerPoint</Application>
  <PresentationFormat>Widescreen</PresentationFormat>
  <Paragraphs>12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Letter-join Plus 40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Eleanor Day</dc:creator>
  <cp:lastModifiedBy>Eleanor Day</cp:lastModifiedBy>
  <cp:revision>2</cp:revision>
  <dcterms:created xsi:type="dcterms:W3CDTF">2022-06-14T19:12:15Z</dcterms:created>
  <dcterms:modified xsi:type="dcterms:W3CDTF">2023-06-05T15:31:51Z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0x01010020C3C69325F339458A19F5139027A622</vt:lpwstr>
  </property>
  <property fmtid="{D5CDD505-2E9C-101B-9397-08002B2CF9AE}" pid="3" name="MediaServiceImageTags">
    <vt:lpwstr/>
  </property>
</Properties>
</file>