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80" d="100"/>
          <a:sy n="80" d="100"/>
        </p:scale>
        <p:origin x="33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3488A-20DA-44F3-8DEE-44F924168250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36BA1-EAEC-41DF-952C-FE1A699DFE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987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1FAC8-7D1D-416C-A6B3-0E36ED1E912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590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EAED-7B62-4895-8DF2-5944E11BAB9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EA56-AD88-42E0-9AB9-364F56B00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37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EAED-7B62-4895-8DF2-5944E11BAB9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EA56-AD88-42E0-9AB9-364F56B00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61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EAED-7B62-4895-8DF2-5944E11BAB9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EA56-AD88-42E0-9AB9-364F56B00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874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EAED-7B62-4895-8DF2-5944E11BAB9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EA56-AD88-42E0-9AB9-364F56B00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5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EAED-7B62-4895-8DF2-5944E11BAB9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EA56-AD88-42E0-9AB9-364F56B00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05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EAED-7B62-4895-8DF2-5944E11BAB9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EA56-AD88-42E0-9AB9-364F56B00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9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EAED-7B62-4895-8DF2-5944E11BAB9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EA56-AD88-42E0-9AB9-364F56B00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73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EAED-7B62-4895-8DF2-5944E11BAB9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EA56-AD88-42E0-9AB9-364F56B00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92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EAED-7B62-4895-8DF2-5944E11BAB9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EA56-AD88-42E0-9AB9-364F56B00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598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EAED-7B62-4895-8DF2-5944E11BAB9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EA56-AD88-42E0-9AB9-364F56B00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5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EAED-7B62-4895-8DF2-5944E11BAB9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7EA56-AD88-42E0-9AB9-364F56B00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64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1EAED-7B62-4895-8DF2-5944E11BAB9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7EA56-AD88-42E0-9AB9-364F56B00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25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6,940 Ancient Scroll Stock Photos, Pictures &amp;amp; Royalty-Free Images - iSt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37618" y="-2649890"/>
            <a:ext cx="691676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detective clipart - Clip Art Libr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6" descr="detective clipart - Clip Art Libr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2" name="Picture 8" descr="How Early Can Dyslexia Be Diagnosed In Children From - Detective Magnifying  Glass Clip Art, HD Png Download - kind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710" y="196265"/>
            <a:ext cx="1199049" cy="1843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0" y="292530"/>
            <a:ext cx="12192000" cy="5857035"/>
            <a:chOff x="0" y="615583"/>
            <a:chExt cx="12192000" cy="5857035"/>
          </a:xfrm>
        </p:grpSpPr>
        <p:sp>
          <p:nvSpPr>
            <p:cNvPr id="47" name="TextBox 46"/>
            <p:cNvSpPr txBox="1"/>
            <p:nvPr/>
          </p:nvSpPr>
          <p:spPr>
            <a:xfrm>
              <a:off x="4106864" y="615583"/>
              <a:ext cx="43827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b="1" dirty="0" smtClean="0">
                  <a:solidFill>
                    <a:schemeClr val="accent1">
                      <a:lumMod val="75000"/>
                    </a:schemeClr>
                  </a:solidFill>
                  <a:latin typeface="Letter-join Plus 40" panose="02000505000000020003" pitchFamily="50" charset="0"/>
                </a:rPr>
                <a:t>History Lesson Pathway</a:t>
              </a:r>
              <a:endParaRPr lang="en-GB" sz="2800" b="1" dirty="0">
                <a:solidFill>
                  <a:schemeClr val="accent1">
                    <a:lumMod val="75000"/>
                  </a:schemeClr>
                </a:solidFill>
                <a:latin typeface="Letter-join Plus 40" panose="02000505000000020003" pitchFamily="50" charset="0"/>
              </a:endParaRP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0" y="2961447"/>
              <a:ext cx="12192000" cy="1444959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70674" y="2814176"/>
              <a:ext cx="69849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 smtClean="0">
                  <a:latin typeface="Letter-join Plus 40" panose="02000505000000020003" pitchFamily="50" charset="0"/>
                </a:rPr>
                <a:t>Questioning and AFL throughout</a:t>
              </a:r>
              <a:endParaRPr lang="en-GB" sz="2400" b="1" dirty="0">
                <a:latin typeface="Letter-join Plus 40" panose="02000505000000020003" pitchFamily="50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3203" y="4441293"/>
              <a:ext cx="1432829" cy="2031325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Letter-join Plus 40" panose="02000505000000020003" pitchFamily="50" charset="0"/>
                </a:rPr>
                <a:t>Explain that this is a History lesson and </a:t>
              </a:r>
              <a:r>
                <a:rPr lang="en-GB" dirty="0" smtClean="0">
                  <a:latin typeface="Letter-join Plus 40" panose="02000505000000020003" pitchFamily="50" charset="0"/>
                </a:rPr>
                <a:t>share the key question for the unit.</a:t>
              </a:r>
              <a:endParaRPr lang="en-GB" dirty="0">
                <a:latin typeface="Letter-join Plus 40" panose="02000505000000020003" pitchFamily="50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48368" y="4443182"/>
              <a:ext cx="1665562" cy="1754326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Letter-join Plus 40" panose="02000505000000020003" pitchFamily="50" charset="0"/>
                </a:rPr>
                <a:t>Retrieve the prior knowledge required to be successful in this lesson. </a:t>
              </a:r>
              <a:endParaRPr lang="en-GB" dirty="0">
                <a:latin typeface="Letter-join Plus 40" panose="02000505000000020003" pitchFamily="50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33971" y="4418163"/>
              <a:ext cx="1481761" cy="2031325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Letter-join Plus 40" panose="02000505000000020003" pitchFamily="50" charset="0"/>
                </a:rPr>
                <a:t>Introduce the </a:t>
              </a:r>
              <a:r>
                <a:rPr lang="en-GB" dirty="0" smtClean="0">
                  <a:latin typeface="Letter-join Plus 40" panose="02000505000000020003" pitchFamily="50" charset="0"/>
                </a:rPr>
                <a:t>L.O. </a:t>
              </a:r>
              <a:r>
                <a:rPr lang="en-GB" dirty="0" smtClean="0">
                  <a:latin typeface="Letter-join Plus 40" panose="02000505000000020003" pitchFamily="50" charset="0"/>
                </a:rPr>
                <a:t>and the most important vocabulary for this lesson. </a:t>
              </a:r>
              <a:endParaRPr lang="en-GB" dirty="0">
                <a:latin typeface="Letter-join Plus 40" panose="02000505000000020003" pitchFamily="50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35773" y="4395124"/>
              <a:ext cx="1465728" cy="1754326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Letter-join Plus 40" panose="02000505000000020003" pitchFamily="50" charset="0"/>
                </a:rPr>
                <a:t>Teach </a:t>
              </a:r>
              <a:r>
                <a:rPr lang="en-GB" dirty="0" smtClean="0">
                  <a:latin typeface="Letter-join Plus 40" panose="02000505000000020003" pitchFamily="50" charset="0"/>
                </a:rPr>
                <a:t>the new substantive and/ or disciplinary knowledge.</a:t>
              </a:r>
              <a:endParaRPr lang="en-GB" dirty="0">
                <a:latin typeface="Letter-join Plus 40" panose="02000505000000020003" pitchFamily="50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627984" y="4395124"/>
              <a:ext cx="1460311" cy="2031325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Letter-join Plus 40" panose="02000505000000020003" pitchFamily="50" charset="0"/>
                </a:rPr>
                <a:t>Apply knowledge: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Letter-join Plus 40" panose="02000505000000020003" pitchFamily="50" charset="0"/>
                </a:rPr>
                <a:t>Research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Letter-join Plus 40" panose="02000505000000020003" pitchFamily="50" charset="0"/>
                </a:rPr>
                <a:t>Order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Letter-join Plus 40" panose="02000505000000020003" pitchFamily="50" charset="0"/>
                </a:rPr>
                <a:t>Compare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Letter-join Plus 40" panose="02000505000000020003" pitchFamily="50" charset="0"/>
                </a:rPr>
                <a:t>Analyse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Letter-join Plus 40" panose="02000505000000020003" pitchFamily="50" charset="0"/>
                </a:rPr>
                <a:t>Debate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0371221" y="4406406"/>
              <a:ext cx="1474445" cy="1754326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Letter-join Plus 40" panose="02000505000000020003" pitchFamily="50" charset="0"/>
                </a:rPr>
                <a:t>Review knowledge gained and add to the key question for the unit.</a:t>
              </a:r>
              <a:endParaRPr lang="en-GB" dirty="0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3064339" y="4049733"/>
              <a:ext cx="1" cy="373526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252755" y="4040645"/>
              <a:ext cx="1" cy="373526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368362" y="4032879"/>
              <a:ext cx="1" cy="373526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9358138" y="4021598"/>
              <a:ext cx="1" cy="373526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1197700" y="4021598"/>
              <a:ext cx="1" cy="373526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 descr="Detective Mystery Clip Art free image download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109" y="3323071"/>
              <a:ext cx="1052966" cy="732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4" name="Picture 2" descr="Detective Mystery Clip Art free image download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5304" y="3323071"/>
              <a:ext cx="1052966" cy="732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2" descr="Detective Mystery Clip Art free image download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95408" y="3341388"/>
              <a:ext cx="1052966" cy="732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2" descr="Detective Mystery Clip Art free image download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7854" y="3319063"/>
              <a:ext cx="1052966" cy="732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7" name="Picture 2" descr="Detective Mystery Clip Art free image download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49228" y="3307781"/>
              <a:ext cx="1052966" cy="732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8" name="Picture 2" descr="Detective Mystery Clip Art free image download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1217" y="3307781"/>
              <a:ext cx="1052966" cy="732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9" name="Straight Connector 68"/>
            <p:cNvCxnSpPr/>
            <p:nvPr/>
          </p:nvCxnSpPr>
          <p:spPr>
            <a:xfrm>
              <a:off x="1146477" y="4067767"/>
              <a:ext cx="1" cy="373526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0" name="Picture 2" descr="Detective Mystery Clip Art free image downloa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672" y="1139738"/>
            <a:ext cx="746804" cy="5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Detective Mystery Clip Art free image downloa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170" y="1519679"/>
            <a:ext cx="746804" cy="5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 descr="Detective Mystery Clip Art free image downloa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563" y="966023"/>
            <a:ext cx="746804" cy="5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Detective Mystery Clip Art free image downloa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360" y="1473649"/>
            <a:ext cx="746804" cy="5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" descr="Detective Mystery Clip Art free image downloa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545" y="827075"/>
            <a:ext cx="746804" cy="5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Detective Mystery Clip Art free image downloa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126" y="1686631"/>
            <a:ext cx="746804" cy="5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" descr="Detective Mystery Clip Art free image downloa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585" y="858480"/>
            <a:ext cx="746804" cy="5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0" y="154363"/>
            <a:ext cx="20565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Letter-join Plus 40" panose="02000505000000020003" pitchFamily="50" charset="0"/>
              </a:rPr>
              <a:t>Components </a:t>
            </a:r>
            <a:r>
              <a:rPr lang="en-GB" dirty="0" smtClean="0">
                <a:latin typeface="Letter-join Plus 40" panose="02000505000000020003" pitchFamily="50" charset="0"/>
              </a:rPr>
              <a:t>build </a:t>
            </a:r>
            <a:r>
              <a:rPr lang="en-GB" dirty="0" smtClean="0">
                <a:latin typeface="Letter-join Plus 40" panose="02000505000000020003" pitchFamily="50" charset="0"/>
              </a:rPr>
              <a:t>to create the </a:t>
            </a:r>
            <a:r>
              <a:rPr lang="en-GB" dirty="0" smtClean="0">
                <a:latin typeface="Letter-join Plus 40" panose="02000505000000020003" pitchFamily="50" charset="0"/>
              </a:rPr>
              <a:t>composite</a:t>
            </a:r>
            <a:endParaRPr lang="en-GB" dirty="0">
              <a:latin typeface="Letter-join Plus 40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12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C3C69325F339458A19F5139027A622" ma:contentTypeVersion="13" ma:contentTypeDescription="Create a new document." ma:contentTypeScope="" ma:versionID="220c8195747f3d89b1159a842edf6b80">
  <xsd:schema xmlns:xsd="http://www.w3.org/2001/XMLSchema" xmlns:xs="http://www.w3.org/2001/XMLSchema" xmlns:p="http://schemas.microsoft.com/office/2006/metadata/properties" xmlns:ns2="60e30a85-c05c-4e06-8315-53d905ee1eed" xmlns:ns3="bdd55185-8fc5-4dee-9784-3837121dcfb8" targetNamespace="http://schemas.microsoft.com/office/2006/metadata/properties" ma:root="true" ma:fieldsID="725be58d831216a8d4b0f56b7f48a3d0" ns2:_="" ns3:_="">
    <xsd:import namespace="60e30a85-c05c-4e06-8315-53d905ee1eed"/>
    <xsd:import namespace="bdd55185-8fc5-4dee-9784-3837121dcf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30a85-c05c-4e06-8315-53d905ee1e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e417ed9-6e09-4aae-adde-8c88d76406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d55185-8fc5-4dee-9784-3837121dcfb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306bedf-660d-4ca7-a194-276c64ce5028}" ma:internalName="TaxCatchAll" ma:showField="CatchAllData" ma:web="bdd55185-8fc5-4dee-9784-3837121dcf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0e30a85-c05c-4e06-8315-53d905ee1eed">
      <Terms xmlns="http://schemas.microsoft.com/office/infopath/2007/PartnerControls"/>
    </lcf76f155ced4ddcb4097134ff3c332f>
    <TaxCatchAll xmlns="bdd55185-8fc5-4dee-9784-3837121dcfb8" xsi:nil="true"/>
  </documentManagement>
</p:properties>
</file>

<file path=customXml/itemProps1.xml><?xml version="1.0" encoding="utf-8"?>
<ds:datastoreItem xmlns:ds="http://schemas.openxmlformats.org/officeDocument/2006/customXml" ds:itemID="{6C2CCC81-97BA-483C-8570-14C8B5960A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82E52D-43A6-4BA2-B711-D6D07EE97D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e30a85-c05c-4e06-8315-53d905ee1eed"/>
    <ds:schemaRef ds:uri="bdd55185-8fc5-4dee-9784-3837121dcf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E0CE74-BBC7-4DF4-93B2-727D8CEEFF7F}">
  <ds:schemaRefs>
    <ds:schemaRef ds:uri="http://schemas.microsoft.com/office/infopath/2007/PartnerControls"/>
    <ds:schemaRef ds:uri="60e30a85-c05c-4e06-8315-53d905ee1eed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bdd55185-8fc5-4dee-9784-3837121dcfb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86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Plus 40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Day</dc:creator>
  <cp:lastModifiedBy>Eleanor Day</cp:lastModifiedBy>
  <cp:revision>2</cp:revision>
  <dcterms:created xsi:type="dcterms:W3CDTF">2022-06-14T19:13:00Z</dcterms:created>
  <dcterms:modified xsi:type="dcterms:W3CDTF">2023-06-05T15:28:07Z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0x01010020C3C69325F339458A19F5139027A622</vt:lpwstr>
  </property>
  <property fmtid="{D5CDD505-2E9C-101B-9397-08002B2CF9AE}" pid="3" name="MediaServiceImageTags">
    <vt:lpwstr/>
  </property>
</Properties>
</file>