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48"/>
  </p:notesMasterIdLst>
  <p:handoutMasterIdLst>
    <p:handoutMasterId r:id="rId49"/>
  </p:handoutMasterIdLst>
  <p:sldIdLst>
    <p:sldId id="293" r:id="rId6"/>
    <p:sldId id="346" r:id="rId7"/>
    <p:sldId id="318" r:id="rId8"/>
    <p:sldId id="339" r:id="rId9"/>
    <p:sldId id="294" r:id="rId10"/>
    <p:sldId id="295" r:id="rId11"/>
    <p:sldId id="296" r:id="rId12"/>
    <p:sldId id="335" r:id="rId13"/>
    <p:sldId id="297" r:id="rId14"/>
    <p:sldId id="298" r:id="rId15"/>
    <p:sldId id="299" r:id="rId16"/>
    <p:sldId id="300" r:id="rId17"/>
    <p:sldId id="340" r:id="rId18"/>
    <p:sldId id="329" r:id="rId19"/>
    <p:sldId id="301" r:id="rId20"/>
    <p:sldId id="315" r:id="rId21"/>
    <p:sldId id="316" r:id="rId22"/>
    <p:sldId id="317" r:id="rId23"/>
    <p:sldId id="303" r:id="rId24"/>
    <p:sldId id="336" r:id="rId25"/>
    <p:sldId id="341" r:id="rId26"/>
    <p:sldId id="312" r:id="rId27"/>
    <p:sldId id="338" r:id="rId28"/>
    <p:sldId id="333" r:id="rId29"/>
    <p:sldId id="305" r:id="rId30"/>
    <p:sldId id="308" r:id="rId31"/>
    <p:sldId id="309" r:id="rId32"/>
    <p:sldId id="306" r:id="rId33"/>
    <p:sldId id="314" r:id="rId34"/>
    <p:sldId id="320" r:id="rId35"/>
    <p:sldId id="310" r:id="rId36"/>
    <p:sldId id="334" r:id="rId37"/>
    <p:sldId id="331" r:id="rId38"/>
    <p:sldId id="344" r:id="rId39"/>
    <p:sldId id="313" r:id="rId40"/>
    <p:sldId id="321" r:id="rId41"/>
    <p:sldId id="332" r:id="rId42"/>
    <p:sldId id="323" r:id="rId43"/>
    <p:sldId id="326" r:id="rId44"/>
    <p:sldId id="327" r:id="rId45"/>
    <p:sldId id="347" r:id="rId46"/>
    <p:sldId id="343" r:id="rId47"/>
  </p:sldIdLst>
  <p:sldSz cx="9144000" cy="6858000" type="screen4x3"/>
  <p:notesSz cx="6669088" cy="9926638"/>
  <p:custDataLst>
    <p:tags r:id="rId5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eyemo Olubukola - Medical Director (RLY) NSCHT" initials="AO-MD(N"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00B3"/>
    <a:srgbClr val="8FC600"/>
    <a:srgbClr val="E50080"/>
    <a:srgbClr val="0094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979" autoAdjust="0"/>
  </p:normalViewPr>
  <p:slideViewPr>
    <p:cSldViewPr snapToGrid="0" snapToObjects="1">
      <p:cViewPr varScale="1">
        <p:scale>
          <a:sx n="68" d="100"/>
          <a:sy n="68" d="100"/>
        </p:scale>
        <p:origin x="594" y="60"/>
      </p:cViewPr>
      <p:guideLst>
        <p:guide orient="horz" pos="2160"/>
        <p:guide pos="2880"/>
      </p:guideLst>
    </p:cSldViewPr>
  </p:slideViewPr>
  <p:notesTextViewPr>
    <p:cViewPr>
      <p:scale>
        <a:sx n="100" d="100"/>
        <a:sy n="100" d="100"/>
      </p:scale>
      <p:origin x="0" y="0"/>
    </p:cViewPr>
  </p:notesTextViewPr>
  <p:notesViewPr>
    <p:cSldViewPr snapToGrid="0" snapToObjects="1" showGuides="1">
      <p:cViewPr varScale="1">
        <p:scale>
          <a:sx n="83" d="100"/>
          <a:sy n="83" d="100"/>
        </p:scale>
        <p:origin x="-1992" y="-72"/>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commentAuthors" Target="commentAuthor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D6A0E172-8570-4AF6-9F44-9DF224F15CD2}" type="datetimeFigureOut">
              <a:rPr lang="en-GB" smtClean="0"/>
              <a:t>15/03/2023</a:t>
            </a:fld>
            <a:endParaRPr lang="en-GB"/>
          </a:p>
        </p:txBody>
      </p:sp>
      <p:sp>
        <p:nvSpPr>
          <p:cNvPr id="4" name="Footer Placeholder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E5FA37AE-9402-4D7F-B8F8-A1689BE62E65}" type="slidenum">
              <a:rPr lang="en-GB" smtClean="0"/>
              <a:t>‹#›</a:t>
            </a:fld>
            <a:endParaRPr lang="en-GB"/>
          </a:p>
        </p:txBody>
      </p:sp>
    </p:spTree>
    <p:extLst>
      <p:ext uri="{BB962C8B-B14F-4D97-AF65-F5344CB8AC3E}">
        <p14:creationId xmlns:p14="http://schemas.microsoft.com/office/powerpoint/2010/main" val="1020238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2D79416A-E746-4BB3-B924-74D167BF2C88}" type="datetimeFigureOut">
              <a:rPr lang="en-GB" smtClean="0"/>
              <a:t>15/03/2023</a:t>
            </a:fld>
            <a:endParaRPr lang="en-GB"/>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0332844A-5DD6-4E3F-ABC0-C481A1005E83}" type="slidenum">
              <a:rPr lang="en-GB" smtClean="0"/>
              <a:t>‹#›</a:t>
            </a:fld>
            <a:endParaRPr lang="en-GB"/>
          </a:p>
        </p:txBody>
      </p:sp>
    </p:spTree>
    <p:extLst>
      <p:ext uri="{BB962C8B-B14F-4D97-AF65-F5344CB8AC3E}">
        <p14:creationId xmlns:p14="http://schemas.microsoft.com/office/powerpoint/2010/main" val="3187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cbi.nlm.nih.gov/pubmed/?term=Medic%20G%5BAuthor%5D&amp;cauthor=true&amp;cauthor_uid=28579842"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ncbi.nlm.nih.gov/pubmed/?term=Hemels%20ME%5BAuthor%5D&amp;cauthor=true&amp;cauthor_uid=28579842" TargetMode="External"/><Relationship Id="rId4" Type="http://schemas.openxmlformats.org/officeDocument/2006/relationships/hyperlink" Target="https://www.ncbi.nlm.nih.gov/pubmed/?term=Wille%20M%5BAuthor%5D&amp;cauthor=true&amp;cauthor_uid=28579842"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healthline.com/health/brain-fog" TargetMode="External"/><Relationship Id="rId13" Type="http://schemas.openxmlformats.org/officeDocument/2006/relationships/hyperlink" Target="https://www.healthline.com/health/dark-circle-under-eyes" TargetMode="External"/><Relationship Id="rId3" Type="http://schemas.openxmlformats.org/officeDocument/2006/relationships/hyperlink" Target="https://www.healthline.com/health/drowsiness" TargetMode="External"/><Relationship Id="rId7" Type="http://schemas.openxmlformats.org/officeDocument/2006/relationships/hyperlink" Target="https://www.healthline.com/health/unable-to-concentrate" TargetMode="External"/><Relationship Id="rId12" Type="http://schemas.openxmlformats.org/officeDocument/2006/relationships/hyperlink" Target="https://www.healthline.com/health/eye-health/how-to-get-rid-of-puffy-eyes"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healthline.com/health/stress" TargetMode="External"/><Relationship Id="rId11" Type="http://schemas.openxmlformats.org/officeDocument/2006/relationships/hyperlink" Target="https://www.healthline.com/nutrition/11-ways-to-stop-food-cravings" TargetMode="External"/><Relationship Id="rId5" Type="http://schemas.openxmlformats.org/officeDocument/2006/relationships/hyperlink" Target="https://www.healthline.com/health-news/why-a-lack-of-sleep-can-make-you-angry" TargetMode="External"/><Relationship Id="rId10" Type="http://schemas.openxmlformats.org/officeDocument/2006/relationships/hyperlink" Target="https://www.healthline.com/health/tremor" TargetMode="External"/><Relationship Id="rId4" Type="http://schemas.openxmlformats.org/officeDocument/2006/relationships/hyperlink" Target="https://www.healthline.com/health/irritability" TargetMode="External"/><Relationship Id="rId9" Type="http://schemas.openxmlformats.org/officeDocument/2006/relationships/hyperlink" Target="https://www.healthline.com/health/fatigue-and-loss-of-appetit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ealthline.com/health/healthy-sleep/what-happens-to-your-body-when-you-lose-sleep"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a:t>
            </a:fld>
            <a:endParaRPr lang="en-GB"/>
          </a:p>
        </p:txBody>
      </p:sp>
    </p:spTree>
    <p:extLst>
      <p:ext uri="{BB962C8B-B14F-4D97-AF65-F5344CB8AC3E}">
        <p14:creationId xmlns:p14="http://schemas.microsoft.com/office/powerpoint/2010/main" val="3265037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15</a:t>
            </a:fld>
            <a:endParaRPr lang="en-GB"/>
          </a:p>
        </p:txBody>
      </p:sp>
    </p:spTree>
    <p:extLst>
      <p:ext uri="{BB962C8B-B14F-4D97-AF65-F5344CB8AC3E}">
        <p14:creationId xmlns:p14="http://schemas.microsoft.com/office/powerpoint/2010/main" val="1441525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all sleep in cycles or “chunks”</a:t>
            </a:r>
            <a:r>
              <a:rPr lang="en-GB" baseline="0" dirty="0"/>
              <a:t> ,</a:t>
            </a:r>
            <a:r>
              <a:rPr lang="en-GB" dirty="0"/>
              <a:t> wake after each cycle and are naturally</a:t>
            </a:r>
            <a:r>
              <a:rPr lang="en-GB" baseline="0" dirty="0"/>
              <a:t> wakeful at the end of each cycle, this is REM sleep so everybody wakes during the night.</a:t>
            </a:r>
          </a:p>
          <a:p>
            <a:r>
              <a:rPr lang="en-GB" baseline="0" dirty="0"/>
              <a:t>Whether we fall asleep again depends on how we fell asleep in the first place, whatever we use to fall asleep is needed at the end of the sleep cycle, </a:t>
            </a:r>
            <a:r>
              <a:rPr lang="en-GB" baseline="0" dirty="0" err="1"/>
              <a:t>ie</a:t>
            </a:r>
            <a:r>
              <a:rPr lang="en-GB" baseline="0" dirty="0"/>
              <a:t>  comfort blanket, </a:t>
            </a:r>
            <a:r>
              <a:rPr lang="en-GB" baseline="0" dirty="0" err="1"/>
              <a:t>toy,parents</a:t>
            </a:r>
            <a:r>
              <a:rPr lang="en-GB" baseline="0" dirty="0"/>
              <a:t> company,  </a:t>
            </a:r>
            <a:r>
              <a:rPr lang="en-GB" baseline="0" dirty="0" err="1"/>
              <a:t>tv</a:t>
            </a:r>
            <a:r>
              <a:rPr lang="en-GB" baseline="0" dirty="0"/>
              <a:t>, night light.</a:t>
            </a:r>
          </a:p>
          <a:p>
            <a:r>
              <a:rPr lang="en-GB" baseline="0" dirty="0"/>
              <a:t>Thoughts? Reflections?</a:t>
            </a:r>
          </a:p>
          <a:p>
            <a:endParaRPr lang="en-GB" dirty="0"/>
          </a:p>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16</a:t>
            </a:fld>
            <a:endParaRPr lang="en-GB"/>
          </a:p>
        </p:txBody>
      </p:sp>
    </p:spTree>
    <p:extLst>
      <p:ext uri="{BB962C8B-B14F-4D97-AF65-F5344CB8AC3E}">
        <p14:creationId xmlns:p14="http://schemas.microsoft.com/office/powerpoint/2010/main" val="1225873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means for teens it is even harder to get up in the morning as</a:t>
            </a:r>
            <a:r>
              <a:rPr lang="en-GB" baseline="0" dirty="0"/>
              <a:t> their rhythm is still in a ‘dip’ meaning they feel tired. This can then be made worse by the early start of the school day, increasing feelings of tiredness if they haven’t had enough sleep. </a:t>
            </a:r>
          </a:p>
          <a:p>
            <a:r>
              <a:rPr lang="en-GB" baseline="0" dirty="0"/>
              <a:t>Teens get a bad reputation but its actually their rhythms! </a:t>
            </a:r>
            <a:endParaRPr lang="en-GB" dirty="0"/>
          </a:p>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17</a:t>
            </a:fld>
            <a:endParaRPr lang="en-GB"/>
          </a:p>
        </p:txBody>
      </p:sp>
    </p:spTree>
    <p:extLst>
      <p:ext uri="{BB962C8B-B14F-4D97-AF65-F5344CB8AC3E}">
        <p14:creationId xmlns:p14="http://schemas.microsoft.com/office/powerpoint/2010/main" val="586867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Sleep cycles develop as we age, teens generally need more</a:t>
            </a:r>
            <a:r>
              <a:rPr lang="en-GB" baseline="0" dirty="0"/>
              <a:t> sleep than adults at 9 hours a night compared to 7/8</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18</a:t>
            </a:fld>
            <a:endParaRPr lang="en-GB"/>
          </a:p>
        </p:txBody>
      </p:sp>
    </p:spTree>
    <p:extLst>
      <p:ext uri="{BB962C8B-B14F-4D97-AF65-F5344CB8AC3E}">
        <p14:creationId xmlns:p14="http://schemas.microsoft.com/office/powerpoint/2010/main" val="3714376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Research suggests</a:t>
            </a:r>
            <a:r>
              <a:rPr lang="en-GB" baseline="0" dirty="0"/>
              <a:t> the regulation of SLEEP,BEHAVIOUR AND EMOTIONS are closely related. Sleep loss impairs frontal lobe function which leads to a deteriorated control of complex behaviour, attention and emotions. Children who have insufficient sleep frequently have difficulties with attention and concentration and are more likely to have behaviour problems and display with hyperactivity.</a:t>
            </a:r>
          </a:p>
          <a:p>
            <a:r>
              <a:rPr lang="en-GB" baseline="0" dirty="0"/>
              <a:t>Respiratory </a:t>
            </a:r>
            <a:r>
              <a:rPr lang="en-GB" baseline="0" dirty="0" err="1"/>
              <a:t>system:OSA</a:t>
            </a:r>
            <a:r>
              <a:rPr lang="en-GB" baseline="0" dirty="0"/>
              <a:t>, obstructive sleep </a:t>
            </a:r>
            <a:r>
              <a:rPr lang="en-GB" baseline="0" dirty="0" err="1"/>
              <a:t>apnae</a:t>
            </a:r>
            <a:r>
              <a:rPr lang="en-GB" baseline="0" dirty="0"/>
              <a:t>, which leaves you more vulnerable to common cold and flu.</a:t>
            </a:r>
          </a:p>
          <a:p>
            <a:r>
              <a:rPr lang="en-GB" baseline="0" dirty="0"/>
              <a:t>Sleep apnoea is a potentially serious disorder that causes breathing to repeatedly stop during sleep .It happens when the throat muscles intermittently relax and block the </a:t>
            </a:r>
            <a:r>
              <a:rPr lang="en-GB" baseline="0" dirty="0" err="1"/>
              <a:t>airway.If</a:t>
            </a:r>
            <a:r>
              <a:rPr lang="en-GB" baseline="0" dirty="0"/>
              <a:t> obstructive sleep apnoea is left untreated, it can increase the risk of developing high blood pressure ,strokes or heart attacks.</a:t>
            </a:r>
          </a:p>
          <a:p>
            <a:r>
              <a:rPr lang="en-GB" baseline="0" dirty="0"/>
              <a:t>In adolescents and adults the most common cause for sleep apnoea is weight and obesity.(put with conditions?)</a:t>
            </a:r>
          </a:p>
          <a:p>
            <a:endParaRPr lang="en-GB" baseline="0" dirty="0"/>
          </a:p>
          <a:p>
            <a:r>
              <a:rPr lang="en-GB" baseline="0" dirty="0"/>
              <a:t>Sleep deprivation can make you too tired to exercise.</a:t>
            </a:r>
          </a:p>
          <a:p>
            <a:r>
              <a:rPr lang="en-GB" baseline="0" dirty="0"/>
              <a:t>Impacts on growth hormone production in children and young people</a:t>
            </a:r>
          </a:p>
          <a:p>
            <a:r>
              <a:rPr lang="en-GB" baseline="0" dirty="0"/>
              <a:t>.</a:t>
            </a:r>
          </a:p>
          <a:p>
            <a:endParaRPr lang="en-GB" baseline="0" dirty="0"/>
          </a:p>
          <a:p>
            <a:endParaRPr lang="en-GB" baseline="0" dirty="0"/>
          </a:p>
          <a:p>
            <a:r>
              <a:rPr lang="en-GB" sz="1200" b="1" i="0" kern="1200" dirty="0">
                <a:solidFill>
                  <a:schemeClr val="tx1"/>
                </a:solidFill>
                <a:effectLst/>
                <a:latin typeface="+mn-lt"/>
                <a:ea typeface="+mn-ea"/>
                <a:cs typeface="+mn-cs"/>
              </a:rPr>
              <a:t>Short- and long-term health consequences of sleep disruption</a:t>
            </a:r>
          </a:p>
          <a:p>
            <a:r>
              <a:rPr lang="en-GB" sz="1200" b="0" i="0" kern="1200" dirty="0">
                <a:solidFill>
                  <a:schemeClr val="tx1"/>
                </a:solidFill>
                <a:effectLst/>
                <a:latin typeface="+mn-lt"/>
                <a:ea typeface="+mn-ea"/>
                <a:cs typeface="+mn-cs"/>
                <a:hlinkClick r:id="rId3"/>
              </a:rPr>
              <a:t>Goran Medic</a:t>
            </a:r>
            <a:r>
              <a:rPr lang="en-GB" sz="1200" b="0" i="0" kern="1200" dirty="0">
                <a:solidFill>
                  <a:schemeClr val="tx1"/>
                </a:solidFill>
                <a:effectLst/>
                <a:latin typeface="+mn-lt"/>
                <a:ea typeface="+mn-ea"/>
                <a:cs typeface="+mn-cs"/>
              </a:rPr>
              <a:t>,</a:t>
            </a:r>
            <a:r>
              <a:rPr lang="en-GB" sz="1200" b="0" i="0" kern="1200" baseline="30000" dirty="0">
                <a:solidFill>
                  <a:schemeClr val="tx1"/>
                </a:solidFill>
                <a:effectLst/>
                <a:latin typeface="+mn-lt"/>
                <a:ea typeface="+mn-ea"/>
                <a:cs typeface="+mn-cs"/>
              </a:rPr>
              <a:t>1,2</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hlinkClick r:id="rId4"/>
              </a:rPr>
              <a:t>Micheline</a:t>
            </a:r>
            <a:r>
              <a:rPr lang="en-GB" sz="1200" b="0" i="0" kern="1200" dirty="0">
                <a:solidFill>
                  <a:schemeClr val="tx1"/>
                </a:solidFill>
                <a:effectLst/>
                <a:latin typeface="+mn-lt"/>
                <a:ea typeface="+mn-ea"/>
                <a:cs typeface="+mn-cs"/>
                <a:hlinkClick r:id="rId4"/>
              </a:rPr>
              <a:t> Wille</a:t>
            </a:r>
            <a:r>
              <a:rPr lang="en-GB" sz="1200" b="0" i="0" kern="1200" dirty="0">
                <a:solidFill>
                  <a:schemeClr val="tx1"/>
                </a:solidFill>
                <a:effectLst/>
                <a:latin typeface="+mn-lt"/>
                <a:ea typeface="+mn-ea"/>
                <a:cs typeface="+mn-cs"/>
              </a:rPr>
              <a:t>,</a:t>
            </a:r>
            <a:r>
              <a:rPr lang="en-GB" sz="1200" b="0" i="0" kern="1200" baseline="30000" dirty="0">
                <a:solidFill>
                  <a:schemeClr val="tx1"/>
                </a:solidFill>
                <a:effectLst/>
                <a:latin typeface="+mn-lt"/>
                <a:ea typeface="+mn-ea"/>
                <a:cs typeface="+mn-cs"/>
              </a:rPr>
              <a:t>1</a:t>
            </a:r>
            <a:r>
              <a:rPr lang="en-GB" sz="1200" b="0" i="0" kern="1200" dirty="0">
                <a:solidFill>
                  <a:schemeClr val="tx1"/>
                </a:solidFill>
                <a:effectLst/>
                <a:latin typeface="+mn-lt"/>
                <a:ea typeface="+mn-ea"/>
                <a:cs typeface="+mn-cs"/>
              </a:rPr>
              <a:t> and </a:t>
            </a:r>
            <a:r>
              <a:rPr lang="en-GB" sz="1200" b="0" i="0" kern="1200" dirty="0" err="1">
                <a:solidFill>
                  <a:schemeClr val="tx1"/>
                </a:solidFill>
                <a:effectLst/>
                <a:latin typeface="+mn-lt"/>
                <a:ea typeface="+mn-ea"/>
                <a:cs typeface="+mn-cs"/>
                <a:hlinkClick r:id="rId5"/>
              </a:rPr>
              <a:t>Michiel</a:t>
            </a:r>
            <a:r>
              <a:rPr lang="en-GB" sz="1200" b="0" i="0" kern="1200" dirty="0">
                <a:solidFill>
                  <a:schemeClr val="tx1"/>
                </a:solidFill>
                <a:effectLst/>
                <a:latin typeface="+mn-lt"/>
                <a:ea typeface="+mn-ea"/>
                <a:cs typeface="+mn-cs"/>
                <a:hlinkClick r:id="rId5"/>
              </a:rPr>
              <a:t> EH Hemels</a:t>
            </a:r>
            <a:r>
              <a:rPr lang="en-GB" sz="1200" b="0" i="0" kern="1200" baseline="30000" dirty="0">
                <a:solidFill>
                  <a:schemeClr val="tx1"/>
                </a:solidFill>
                <a:effectLst/>
                <a:latin typeface="+mn-lt"/>
                <a:ea typeface="+mn-ea"/>
                <a:cs typeface="+mn-cs"/>
              </a:rPr>
              <a:t>1 Reference</a:t>
            </a: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19</a:t>
            </a:fld>
            <a:endParaRPr lang="en-GB"/>
          </a:p>
        </p:txBody>
      </p:sp>
    </p:spTree>
    <p:extLst>
      <p:ext uri="{BB962C8B-B14F-4D97-AF65-F5344CB8AC3E}">
        <p14:creationId xmlns:p14="http://schemas.microsoft.com/office/powerpoint/2010/main" val="4262493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“Sleep deprived kids have more behavioural </a:t>
            </a:r>
            <a:r>
              <a:rPr lang="en-GB" dirty="0" err="1"/>
              <a:t>problems,more</a:t>
            </a:r>
            <a:r>
              <a:rPr lang="en-GB" dirty="0"/>
              <a:t> academic problems,</a:t>
            </a:r>
            <a:r>
              <a:rPr lang="en-GB" baseline="0" dirty="0"/>
              <a:t> more health </a:t>
            </a:r>
            <a:r>
              <a:rPr lang="en-GB" baseline="0" dirty="0" err="1"/>
              <a:t>problems,more</a:t>
            </a:r>
            <a:r>
              <a:rPr lang="en-GB" baseline="0" dirty="0"/>
              <a:t> risk-taking behaviours and more anxiety and mood related problems” Additionally they present with more sleep terrors, </a:t>
            </a:r>
            <a:r>
              <a:rPr lang="en-GB" baseline="0" dirty="0" err="1"/>
              <a:t>nightmares,sleepwalking</a:t>
            </a:r>
            <a:r>
              <a:rPr lang="en-GB" baseline="0" dirty="0"/>
              <a:t> and bed wetting.</a:t>
            </a:r>
          </a:p>
          <a:p>
            <a:r>
              <a:rPr lang="en-GB" baseline="0" dirty="0"/>
              <a:t>There is also concern about the link between too little sleep and teen self-harm and suicide risk (Susan </a:t>
            </a:r>
            <a:r>
              <a:rPr lang="en-GB" baseline="0" dirty="0" err="1"/>
              <a:t>Malone,PHD,MSN</a:t>
            </a:r>
            <a:r>
              <a:rPr lang="en-GB" baseline="0" dirty="0"/>
              <a:t> senior Research Scientist at NYU Rory Meyers College of Nursing , New York (sleeping less than 6hours per night was found to increase the risk </a:t>
            </a:r>
            <a:r>
              <a:rPr lang="en-GB" baseline="0" dirty="0" err="1"/>
              <a:t>significantly,more</a:t>
            </a:r>
            <a:r>
              <a:rPr lang="en-GB" baseline="0" dirty="0"/>
              <a:t> than 3 times</a:t>
            </a:r>
          </a:p>
          <a:p>
            <a:r>
              <a:rPr lang="en-GB" baseline="0" dirty="0"/>
              <a:t>Quote by </a:t>
            </a:r>
            <a:r>
              <a:rPr lang="en-GB" baseline="0" dirty="0" err="1"/>
              <a:t>Lynellle</a:t>
            </a:r>
            <a:r>
              <a:rPr lang="en-GB" baseline="0" dirty="0"/>
              <a:t> </a:t>
            </a:r>
            <a:r>
              <a:rPr lang="en-GB" baseline="0" dirty="0" err="1"/>
              <a:t>Schneeberg</a:t>
            </a:r>
            <a:r>
              <a:rPr lang="en-GB" baseline="0" dirty="0"/>
              <a:t>, </a:t>
            </a:r>
            <a:r>
              <a:rPr lang="en-GB" baseline="0" dirty="0" err="1"/>
              <a:t>PsyD</a:t>
            </a:r>
            <a:r>
              <a:rPr lang="en-GB" baseline="0" dirty="0"/>
              <a:t>, an assistant professor at Yale School of Med, and director of the behavioural sleep program at Connecticut Children’s Medical Centre</a:t>
            </a:r>
          </a:p>
          <a:p>
            <a:r>
              <a:rPr lang="en-GB" baseline="0" dirty="0"/>
              <a:t>(Healthline.com)</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20</a:t>
            </a:fld>
            <a:endParaRPr lang="en-GB"/>
          </a:p>
        </p:txBody>
      </p:sp>
    </p:spTree>
    <p:extLst>
      <p:ext uri="{BB962C8B-B14F-4D97-AF65-F5344CB8AC3E}">
        <p14:creationId xmlns:p14="http://schemas.microsoft.com/office/powerpoint/2010/main" val="3650196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Long term sleep deprivation can potentially lead to hallucinations (seeing or hearing things that are not really there)</a:t>
            </a:r>
          </a:p>
          <a:p>
            <a:r>
              <a:rPr lang="en-GB" baseline="0" dirty="0"/>
              <a:t>Other psychological risks include:</a:t>
            </a:r>
          </a:p>
          <a:p>
            <a:r>
              <a:rPr lang="en-GB" baseline="0" dirty="0"/>
              <a:t>Increased impulsive or risk taking behaviour</a:t>
            </a:r>
          </a:p>
          <a:p>
            <a:endParaRPr lang="en-GB" baseline="0" dirty="0"/>
          </a:p>
          <a:p>
            <a:r>
              <a:rPr lang="en-GB" baseline="0" dirty="0"/>
              <a:t>Anxiety and depression</a:t>
            </a:r>
          </a:p>
          <a:p>
            <a:r>
              <a:rPr lang="en-GB" baseline="0" dirty="0"/>
              <a:t>Paranoia </a:t>
            </a:r>
          </a:p>
          <a:p>
            <a:r>
              <a:rPr lang="en-GB" baseline="0" dirty="0"/>
              <a:t>Suicidal thoughts</a:t>
            </a:r>
          </a:p>
          <a:p>
            <a:endParaRPr lang="en-GB" baseline="0" dirty="0"/>
          </a:p>
          <a:p>
            <a:r>
              <a:rPr lang="en-GB" baseline="0" dirty="0" err="1"/>
              <a:t>Microsleep</a:t>
            </a:r>
            <a:r>
              <a:rPr lang="en-GB" baseline="0" dirty="0"/>
              <a:t> is encouraged , which is falling asleep for a few or several seconds without noticing which can potentially be dangerous</a:t>
            </a:r>
          </a:p>
          <a:p>
            <a:endParaRPr lang="en-GB" baseline="0" dirty="0"/>
          </a:p>
          <a:p>
            <a:r>
              <a:rPr lang="en-GB" baseline="0" dirty="0" err="1"/>
              <a:t>Reference:https</a:t>
            </a:r>
            <a:r>
              <a:rPr lang="en-GB" baseline="0" dirty="0"/>
              <a:t>://www.healthline.com/health/sleep-deprivation/effects-on-body#Central-nervous-system  </a:t>
            </a:r>
          </a:p>
          <a:p>
            <a:endParaRPr lang="en-GB" baseline="0" dirty="0"/>
          </a:p>
          <a:p>
            <a:r>
              <a:rPr lang="en-GB" sz="1200" b="0" i="0" kern="1200" dirty="0">
                <a:solidFill>
                  <a:schemeClr val="tx1"/>
                </a:solidFill>
                <a:effectLst/>
                <a:latin typeface="+mn-lt"/>
                <a:ea typeface="+mn-ea"/>
                <a:cs typeface="+mn-cs"/>
              </a:rPr>
              <a:t>Staying awake for 24 hours may cause symptoms like:</a:t>
            </a:r>
          </a:p>
          <a:p>
            <a:r>
              <a:rPr lang="en-GB" sz="1200" b="0" i="0" u="none" strike="noStrike" kern="1200" dirty="0">
                <a:solidFill>
                  <a:schemeClr val="tx1"/>
                </a:solidFill>
                <a:effectLst/>
                <a:latin typeface="+mn-lt"/>
                <a:ea typeface="+mn-ea"/>
                <a:cs typeface="+mn-cs"/>
                <a:hlinkClick r:id="rId3"/>
              </a:rPr>
              <a:t>drowsiness</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4"/>
              </a:rPr>
              <a:t>irritability</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5"/>
              </a:rPr>
              <a:t>anger</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increased risk of </a:t>
            </a:r>
            <a:r>
              <a:rPr lang="en-GB" sz="1200" b="0" i="0" u="none" strike="noStrike" kern="1200" dirty="0">
                <a:solidFill>
                  <a:schemeClr val="tx1"/>
                </a:solidFill>
                <a:effectLst/>
                <a:latin typeface="+mn-lt"/>
                <a:ea typeface="+mn-ea"/>
                <a:cs typeface="+mn-cs"/>
                <a:hlinkClick r:id="rId6"/>
              </a:rPr>
              <a:t>stress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decreased alertness</a:t>
            </a:r>
          </a:p>
          <a:p>
            <a:r>
              <a:rPr lang="en-GB" sz="1200" b="0" i="0" u="none" strike="noStrike" kern="1200" dirty="0">
                <a:solidFill>
                  <a:schemeClr val="tx1"/>
                </a:solidFill>
                <a:effectLst/>
                <a:latin typeface="+mn-lt"/>
                <a:ea typeface="+mn-ea"/>
                <a:cs typeface="+mn-cs"/>
                <a:hlinkClick r:id="rId7"/>
              </a:rPr>
              <a:t>impaired concentration</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8"/>
              </a:rPr>
              <a:t>brain fog</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9"/>
              </a:rPr>
              <a:t>fatigue</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10"/>
              </a:rPr>
              <a:t>tremors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reduced coordination</a:t>
            </a:r>
          </a:p>
          <a:p>
            <a:r>
              <a:rPr lang="en-GB" sz="1200" b="0" i="0" kern="1200" dirty="0">
                <a:solidFill>
                  <a:schemeClr val="tx1"/>
                </a:solidFill>
                <a:effectLst/>
                <a:latin typeface="+mn-lt"/>
                <a:ea typeface="+mn-ea"/>
                <a:cs typeface="+mn-cs"/>
              </a:rPr>
              <a:t>increased risk of mistakes or accidents</a:t>
            </a:r>
          </a:p>
          <a:p>
            <a:r>
              <a:rPr lang="en-GB" sz="1200" b="0" i="0" u="none" strike="noStrike" kern="1200" dirty="0">
                <a:solidFill>
                  <a:schemeClr val="tx1"/>
                </a:solidFill>
                <a:effectLst/>
                <a:latin typeface="+mn-lt"/>
                <a:ea typeface="+mn-ea"/>
                <a:cs typeface="+mn-cs"/>
                <a:hlinkClick r:id="rId11"/>
              </a:rPr>
              <a:t>food cravings</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12"/>
              </a:rPr>
              <a:t>puffy eyes</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13"/>
              </a:rPr>
              <a:t>dark </a:t>
            </a:r>
            <a:r>
              <a:rPr lang="en-GB" sz="1200" b="0" i="0" u="none" strike="noStrike" kern="1200" dirty="0" err="1">
                <a:solidFill>
                  <a:schemeClr val="tx1"/>
                </a:solidFill>
                <a:effectLst/>
                <a:latin typeface="+mn-lt"/>
                <a:ea typeface="+mn-ea"/>
                <a:cs typeface="+mn-cs"/>
                <a:hlinkClick r:id="rId13"/>
              </a:rPr>
              <a:t>undereye</a:t>
            </a:r>
            <a:r>
              <a:rPr lang="en-GB" sz="1200" b="0" i="0" u="none" strike="noStrike" kern="1200" dirty="0">
                <a:solidFill>
                  <a:schemeClr val="tx1"/>
                </a:solidFill>
                <a:effectLst/>
                <a:latin typeface="+mn-lt"/>
                <a:ea typeface="+mn-ea"/>
                <a:cs typeface="+mn-cs"/>
                <a:hlinkClick r:id="rId13"/>
              </a:rPr>
              <a:t> circles</a:t>
            </a:r>
            <a:endParaRPr lang="en-GB" sz="1200" b="0" i="0" kern="1200" dirty="0">
              <a:solidFill>
                <a:schemeClr val="tx1"/>
              </a:solidFill>
              <a:effectLst/>
              <a:latin typeface="+mn-lt"/>
              <a:ea typeface="+mn-ea"/>
              <a:cs typeface="+mn-cs"/>
            </a:endParaRPr>
          </a:p>
          <a:p>
            <a:r>
              <a:rPr lang="en-GB" baseline="0" dirty="0"/>
              <a:t>Ref: https://www.healthline.com/health/sleep-deprivation/sleep-deprivation-stages#timeline</a:t>
            </a:r>
          </a:p>
        </p:txBody>
      </p:sp>
      <p:sp>
        <p:nvSpPr>
          <p:cNvPr id="4" name="Slide Number Placeholder 3"/>
          <p:cNvSpPr>
            <a:spLocks noGrp="1"/>
          </p:cNvSpPr>
          <p:nvPr>
            <p:ph type="sldNum" sz="quarter" idx="10"/>
          </p:nvPr>
        </p:nvSpPr>
        <p:spPr/>
        <p:txBody>
          <a:bodyPr/>
          <a:lstStyle/>
          <a:p>
            <a:fld id="{0332844A-5DD6-4E3F-ABC0-C481A1005E83}" type="slidenum">
              <a:rPr lang="en-GB" smtClean="0"/>
              <a:t>22</a:t>
            </a:fld>
            <a:endParaRPr lang="en-GB"/>
          </a:p>
        </p:txBody>
      </p:sp>
    </p:spTree>
    <p:extLst>
      <p:ext uri="{BB962C8B-B14F-4D97-AF65-F5344CB8AC3E}">
        <p14:creationId xmlns:p14="http://schemas.microsoft.com/office/powerpoint/2010/main" val="2144277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23</a:t>
            </a:fld>
            <a:endParaRPr lang="en-GB"/>
          </a:p>
        </p:txBody>
      </p:sp>
    </p:spTree>
    <p:extLst>
      <p:ext uri="{BB962C8B-B14F-4D97-AF65-F5344CB8AC3E}">
        <p14:creationId xmlns:p14="http://schemas.microsoft.com/office/powerpoint/2010/main" val="1145184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Sleep loss creates</a:t>
            </a:r>
            <a:r>
              <a:rPr lang="en-GB" baseline="0" dirty="0"/>
              <a:t> a hormone imbalance in the body that promotes overeating and weight </a:t>
            </a:r>
            <a:r>
              <a:rPr lang="en-GB" baseline="0" dirty="0" err="1"/>
              <a:t>gain.Leptin</a:t>
            </a:r>
            <a:r>
              <a:rPr lang="en-GB" baseline="0" dirty="0"/>
              <a:t> and ghrelin are hormones that regulate appetite and when you are not getting sufficient sleep, the production of these hormones is altered in a way that creates increased feelings of hunger .Sleep deprivation is linked with growth hormone deficiency and raised cortisol (stress hormone) levels, both of which have been linked to </a:t>
            </a:r>
            <a:r>
              <a:rPr lang="en-GB" baseline="0" dirty="0" err="1"/>
              <a:t>obesity.Furthermore</a:t>
            </a:r>
            <a:r>
              <a:rPr lang="en-GB" baseline="0" dirty="0"/>
              <a:t>, insufficient sleep can impair your metabolism of </a:t>
            </a:r>
            <a:r>
              <a:rPr lang="en-GB" baseline="0" dirty="0" err="1"/>
              <a:t>food.Reduced</a:t>
            </a:r>
            <a:r>
              <a:rPr lang="en-GB" baseline="0" dirty="0"/>
              <a:t> sleep duration has been shown to cause a greater tendency to select high-calorie </a:t>
            </a:r>
            <a:r>
              <a:rPr lang="en-GB" baseline="0" dirty="0" err="1"/>
              <a:t>foods.Calories</a:t>
            </a:r>
            <a:r>
              <a:rPr lang="en-GB" baseline="0" dirty="0"/>
              <a:t> consumed late at night increase the risk of weight gain. Daytime sleepiness or  fatigue may increase which in turn decreases activity </a:t>
            </a:r>
            <a:r>
              <a:rPr lang="en-GB" baseline="0" dirty="0" err="1"/>
              <a:t>levels.Research</a:t>
            </a:r>
            <a:r>
              <a:rPr lang="en-GB" baseline="0" dirty="0"/>
              <a:t> suggests that obesity may change metabolism  and or sleep-wake cycles in such a way that causes sleep quality to deteriorate. (ref: www.sleepfoundation.org : Obesity and sleep 20.11.2020)</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25</a:t>
            </a:fld>
            <a:endParaRPr lang="en-GB"/>
          </a:p>
        </p:txBody>
      </p:sp>
    </p:spTree>
    <p:extLst>
      <p:ext uri="{BB962C8B-B14F-4D97-AF65-F5344CB8AC3E}">
        <p14:creationId xmlns:p14="http://schemas.microsoft.com/office/powerpoint/2010/main" val="1198797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Obstructive sleep apnoea /snoring affects</a:t>
            </a:r>
            <a:r>
              <a:rPr lang="en-GB" baseline="0" dirty="0"/>
              <a:t> 10% pre school children, 12% 4-6 </a:t>
            </a:r>
            <a:r>
              <a:rPr lang="en-GB" baseline="0" dirty="0" err="1"/>
              <a:t>yr</a:t>
            </a:r>
            <a:r>
              <a:rPr lang="en-GB" baseline="0" dirty="0"/>
              <a:t> olds. OSA affects 2% of 2-8yr </a:t>
            </a:r>
            <a:r>
              <a:rPr lang="en-GB" baseline="0" dirty="0" err="1"/>
              <a:t>olds.May</a:t>
            </a:r>
            <a:r>
              <a:rPr lang="en-GB" baseline="0" dirty="0"/>
              <a:t> be due to enlarged tonsils and adenoids and surgery may </a:t>
            </a:r>
            <a:r>
              <a:rPr lang="en-GB" baseline="0" dirty="0" err="1"/>
              <a:t>help.Common</a:t>
            </a:r>
            <a:r>
              <a:rPr lang="en-GB" baseline="0" dirty="0"/>
              <a:t> in Down syndrome (33%), also common with obesity , reduced tone </a:t>
            </a:r>
            <a:r>
              <a:rPr lang="en-GB" baseline="0" dirty="0" err="1"/>
              <a:t>eg</a:t>
            </a:r>
            <a:r>
              <a:rPr lang="en-GB" baseline="0" dirty="0"/>
              <a:t> muscular dystrophy</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26</a:t>
            </a:fld>
            <a:endParaRPr lang="en-GB"/>
          </a:p>
        </p:txBody>
      </p:sp>
    </p:spTree>
    <p:extLst>
      <p:ext uri="{BB962C8B-B14F-4D97-AF65-F5344CB8AC3E}">
        <p14:creationId xmlns:p14="http://schemas.microsoft.com/office/powerpoint/2010/main" val="2343882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Quick reflection.</a:t>
            </a:r>
          </a:p>
        </p:txBody>
      </p:sp>
      <p:sp>
        <p:nvSpPr>
          <p:cNvPr id="4" name="Slide Number Placeholder 3"/>
          <p:cNvSpPr>
            <a:spLocks noGrp="1"/>
          </p:cNvSpPr>
          <p:nvPr>
            <p:ph type="sldNum" sz="quarter" idx="10"/>
          </p:nvPr>
        </p:nvSpPr>
        <p:spPr/>
        <p:txBody>
          <a:bodyPr/>
          <a:lstStyle/>
          <a:p>
            <a:fld id="{0332844A-5DD6-4E3F-ABC0-C481A1005E83}" type="slidenum">
              <a:rPr lang="en-GB" smtClean="0"/>
              <a:t>3</a:t>
            </a:fld>
            <a:endParaRPr lang="en-GB"/>
          </a:p>
        </p:txBody>
      </p:sp>
    </p:spTree>
    <p:extLst>
      <p:ext uri="{BB962C8B-B14F-4D97-AF65-F5344CB8AC3E}">
        <p14:creationId xmlns:p14="http://schemas.microsoft.com/office/powerpoint/2010/main" val="1433001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to boost melatonin: </a:t>
            </a:r>
          </a:p>
          <a:p>
            <a:r>
              <a:rPr lang="en-GB" dirty="0"/>
              <a:t>Foods</a:t>
            </a:r>
            <a:r>
              <a:rPr lang="en-GB" baseline="0" dirty="0"/>
              <a:t> rich in melatonin: Oats, sweetcorn, tomatoes and bananas .</a:t>
            </a:r>
          </a:p>
          <a:p>
            <a:r>
              <a:rPr lang="en-GB" baseline="0" dirty="0"/>
              <a:t>Foods rich in tryptophan (building block for melatonin: Cottage </a:t>
            </a:r>
            <a:r>
              <a:rPr lang="en-GB" baseline="0" dirty="0" err="1"/>
              <a:t>cheese,breakfast</a:t>
            </a:r>
            <a:r>
              <a:rPr lang="en-GB" baseline="0" dirty="0"/>
              <a:t> </a:t>
            </a:r>
            <a:r>
              <a:rPr lang="en-GB" baseline="0" dirty="0" err="1"/>
              <a:t>cereals,milk,nuts,turkey</a:t>
            </a:r>
            <a:r>
              <a:rPr lang="en-GB" baseline="0" dirty="0"/>
              <a:t> and chicken.</a:t>
            </a:r>
          </a:p>
          <a:p>
            <a:endParaRPr lang="en-GB" baseline="0" dirty="0"/>
          </a:p>
          <a:p>
            <a:r>
              <a:rPr lang="en-GB" baseline="0" dirty="0"/>
              <a:t>Anti inflammatory drugs like ibuprofen, diclofenac and electromagnetic fields (TV and computers) can deplete melatonin production.</a:t>
            </a:r>
          </a:p>
          <a:p>
            <a:r>
              <a:rPr lang="en-GB" baseline="0" dirty="0"/>
              <a:t>A dark bedroom as light suppresses the production of melatonin.</a:t>
            </a:r>
          </a:p>
          <a:p>
            <a:r>
              <a:rPr lang="en-GB" baseline="0" dirty="0"/>
              <a:t>.</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27</a:t>
            </a:fld>
            <a:endParaRPr lang="en-GB"/>
          </a:p>
        </p:txBody>
      </p:sp>
    </p:spTree>
    <p:extLst>
      <p:ext uri="{BB962C8B-B14F-4D97-AF65-F5344CB8AC3E}">
        <p14:creationId xmlns:p14="http://schemas.microsoft.com/office/powerpoint/2010/main" val="1233498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t>
            </a:r>
            <a:r>
              <a:rPr lang="en-GB" baseline="0" dirty="0"/>
              <a:t> survey has </a:t>
            </a:r>
            <a:r>
              <a:rPr lang="en-GB" dirty="0"/>
              <a:t> shown that in the</a:t>
            </a:r>
            <a:r>
              <a:rPr lang="en-GB" baseline="0" dirty="0"/>
              <a:t> USA , an estimated 4 in 10 American adolescents  take their mobile phone into bed when trying to fall asleep, 6 in 10 use a desktop or laptop computer within one hour of going to bed. Research has shown that these devices can interfere with sleep by suppressing the production of melatonin, which increases feelings of alertness when you should be winding down instead.</a:t>
            </a:r>
          </a:p>
          <a:p>
            <a:r>
              <a:rPr lang="en-GB" baseline="0" dirty="0"/>
              <a:t>Electronic back-lit devices like mobile phones, tablets ,readers and computers  as well as fluorescent and LED lights emit blue light which has been proven to reduce or delay the natural production of melatonin in the evening and decrease feelings of sleepiness. In addition, blue light can reduce the amount of time you spend in slow-wave and rapid-eye movement (REM) sleep, two stages of the sleep cycle that are vital for cognitive functioning. Studies confirmed that children are particularly vulnerable to sleep problems deriving from electronic devices that emit blue light, as it takes them longer to fall asleep and they do not receive enough high-quality sleep. (ref: sleep foundation 06/11/2020)</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28</a:t>
            </a:fld>
            <a:endParaRPr lang="en-GB"/>
          </a:p>
        </p:txBody>
      </p:sp>
    </p:spTree>
    <p:extLst>
      <p:ext uri="{BB962C8B-B14F-4D97-AF65-F5344CB8AC3E}">
        <p14:creationId xmlns:p14="http://schemas.microsoft.com/office/powerpoint/2010/main" val="2847334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Recent research points to the importance</a:t>
            </a:r>
            <a:r>
              <a:rPr lang="en-GB" baseline="0" dirty="0"/>
              <a:t> of social media’s effect on sleep </a:t>
            </a:r>
            <a:r>
              <a:rPr lang="en-GB" baseline="0" dirty="0" err="1"/>
              <a:t>patterns:The</a:t>
            </a:r>
            <a:r>
              <a:rPr lang="en-GB" baseline="0" dirty="0"/>
              <a:t> more time adolescents spent on screen-based activities ,like social </a:t>
            </a:r>
            <a:r>
              <a:rPr lang="en-GB" baseline="0" dirty="0" err="1"/>
              <a:t>media,web-surfing,watching</a:t>
            </a:r>
            <a:r>
              <a:rPr lang="en-GB" baseline="0" dirty="0"/>
              <a:t> TV and video clips and gaming) the more trouble they had falling asleep and the less sleep they got during the </a:t>
            </a:r>
            <a:r>
              <a:rPr lang="en-GB" baseline="0" dirty="0" err="1"/>
              <a:t>night.Those</a:t>
            </a:r>
            <a:r>
              <a:rPr lang="en-GB" baseline="0" dirty="0"/>
              <a:t> sleep issues were then lined with increased symptoms of insomnia and depression.(ref Sleep foundation 13.11.2020)</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29</a:t>
            </a:fld>
            <a:endParaRPr lang="en-GB"/>
          </a:p>
        </p:txBody>
      </p:sp>
    </p:spTree>
    <p:extLst>
      <p:ext uri="{BB962C8B-B14F-4D97-AF65-F5344CB8AC3E}">
        <p14:creationId xmlns:p14="http://schemas.microsoft.com/office/powerpoint/2010/main" val="82582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30</a:t>
            </a:fld>
            <a:endParaRPr lang="en-GB"/>
          </a:p>
        </p:txBody>
      </p:sp>
    </p:spTree>
    <p:extLst>
      <p:ext uri="{BB962C8B-B14F-4D97-AF65-F5344CB8AC3E}">
        <p14:creationId xmlns:p14="http://schemas.microsoft.com/office/powerpoint/2010/main" val="4145917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0332844A-5DD6-4E3F-ABC0-C481A1005E83}" type="slidenum">
              <a:rPr lang="en-GB" smtClean="0"/>
              <a:t>31</a:t>
            </a:fld>
            <a:endParaRPr lang="en-GB"/>
          </a:p>
        </p:txBody>
      </p:sp>
    </p:spTree>
    <p:extLst>
      <p:ext uri="{BB962C8B-B14F-4D97-AF65-F5344CB8AC3E}">
        <p14:creationId xmlns:p14="http://schemas.microsoft.com/office/powerpoint/2010/main" val="3785413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 Sleephealthfoundation.org.au.</a:t>
            </a:r>
          </a:p>
          <a:p>
            <a:r>
              <a:rPr lang="en-GB" dirty="0"/>
              <a:t>Answers:</a:t>
            </a:r>
          </a:p>
          <a:p>
            <a:pPr marL="228600" indent="-228600">
              <a:buAutoNum type="arabicPeriod"/>
            </a:pPr>
            <a:r>
              <a:rPr lang="en-GB" dirty="0"/>
              <a:t>Fiction: </a:t>
            </a:r>
          </a:p>
          <a:p>
            <a:pPr marL="228600" indent="-228600">
              <a:buAutoNum type="arabicPeriod"/>
            </a:pPr>
            <a:r>
              <a:rPr lang="en-GB" dirty="0"/>
              <a:t>Fiction</a:t>
            </a:r>
          </a:p>
          <a:p>
            <a:pPr marL="228600" indent="-228600">
              <a:buAutoNum type="arabicPeriod"/>
            </a:pPr>
            <a:r>
              <a:rPr lang="en-GB" dirty="0"/>
              <a:t>Fiction</a:t>
            </a:r>
          </a:p>
          <a:p>
            <a:pPr marL="228600" indent="-228600">
              <a:buAutoNum type="arabicPeriod"/>
            </a:pPr>
            <a:r>
              <a:rPr lang="en-GB" dirty="0"/>
              <a:t>Fiction</a:t>
            </a:r>
          </a:p>
          <a:p>
            <a:pPr marL="228600" indent="-228600">
              <a:buAutoNum type="arabicPeriod"/>
            </a:pPr>
            <a:r>
              <a:rPr lang="en-GB" dirty="0"/>
              <a:t>Fact</a:t>
            </a:r>
          </a:p>
          <a:p>
            <a:pPr marL="228600" indent="-228600">
              <a:buAutoNum type="arabicPeriod"/>
            </a:pPr>
            <a:r>
              <a:rPr lang="en-GB" dirty="0"/>
              <a:t>Fiction</a:t>
            </a:r>
          </a:p>
          <a:p>
            <a:pPr marL="0" indent="0">
              <a:buNone/>
            </a:pPr>
            <a:endParaRPr lang="en-GB" dirty="0"/>
          </a:p>
          <a:p>
            <a:pPr marL="228600" indent="-228600">
              <a:buAutoNum type="arabicPeriod"/>
            </a:pPr>
            <a:endParaRPr lang="en-GB" dirty="0"/>
          </a:p>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4</a:t>
            </a:fld>
            <a:endParaRPr lang="en-GB"/>
          </a:p>
        </p:txBody>
      </p:sp>
    </p:spTree>
    <p:extLst>
      <p:ext uri="{BB962C8B-B14F-4D97-AF65-F5344CB8AC3E}">
        <p14:creationId xmlns:p14="http://schemas.microsoft.com/office/powerpoint/2010/main" val="26687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5</a:t>
            </a:fld>
            <a:endParaRPr lang="en-GB"/>
          </a:p>
        </p:txBody>
      </p:sp>
    </p:spTree>
    <p:extLst>
      <p:ext uri="{BB962C8B-B14F-4D97-AF65-F5344CB8AC3E}">
        <p14:creationId xmlns:p14="http://schemas.microsoft.com/office/powerpoint/2010/main" val="2756867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0332844A-5DD6-4E3F-ABC0-C481A1005E83}" type="slidenum">
              <a:rPr lang="en-GB" smtClean="0"/>
              <a:t>6</a:t>
            </a:fld>
            <a:endParaRPr lang="en-GB"/>
          </a:p>
        </p:txBody>
      </p:sp>
    </p:spTree>
    <p:extLst>
      <p:ext uri="{BB962C8B-B14F-4D97-AF65-F5344CB8AC3E}">
        <p14:creationId xmlns:p14="http://schemas.microsoft.com/office/powerpoint/2010/main" val="1673127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7</a:t>
            </a:fld>
            <a:endParaRPr lang="en-GB"/>
          </a:p>
        </p:txBody>
      </p:sp>
    </p:spTree>
    <p:extLst>
      <p:ext uri="{BB962C8B-B14F-4D97-AF65-F5344CB8AC3E}">
        <p14:creationId xmlns:p14="http://schemas.microsoft.com/office/powerpoint/2010/main" val="2586293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Research shows that not sleeping</a:t>
            </a:r>
            <a:r>
              <a:rPr lang="en-GB" baseline="0" dirty="0"/>
              <a:t> well creates an imbalance in our hunger hormones, ghrelin and leptin. High levels of ghrelin mean we are likely to eat more often and low levels of leptin mean we find it hard to recognise when we are full. Due to changes in our neural pathways in the brain, when we are tired, we are also more likely to make poor food choices , like sugary, fatty, salty and processed foods. Therefore it becomes a vicious cycle.</a:t>
            </a:r>
          </a:p>
          <a:p>
            <a:endParaRPr lang="en-GB" baseline="0" dirty="0"/>
          </a:p>
          <a:p>
            <a:r>
              <a:rPr lang="en-GB" baseline="0" dirty="0"/>
              <a:t>Impact on Immune system: It takes longer to recover from illness and fend off invaders (https://www.healthline.com/health/sleep-deprivation/effects-on-body#Immune-system</a:t>
            </a:r>
          </a:p>
          <a:p>
            <a:r>
              <a:rPr lang="en-GB" baseline="0" dirty="0"/>
              <a:t>Not sleeping well hinders  healthy growth and development in children and teens (muscle mass and repair of cells and tissues is compromised)</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10</a:t>
            </a:fld>
            <a:endParaRPr lang="en-GB"/>
          </a:p>
        </p:txBody>
      </p:sp>
    </p:spTree>
    <p:extLst>
      <p:ext uri="{BB962C8B-B14F-4D97-AF65-F5344CB8AC3E}">
        <p14:creationId xmlns:p14="http://schemas.microsoft.com/office/powerpoint/2010/main" val="2615014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11</a:t>
            </a:fld>
            <a:endParaRPr lang="en-GB"/>
          </a:p>
        </p:txBody>
      </p:sp>
    </p:spTree>
    <p:extLst>
      <p:ext uri="{BB962C8B-B14F-4D97-AF65-F5344CB8AC3E}">
        <p14:creationId xmlns:p14="http://schemas.microsoft.com/office/powerpoint/2010/main" val="815780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One example of how sleep can help regulate emotion occurs in the amygdala. This part of the brain, located in the temporal lobe, is in charge of the fear response. It’s what controls your reaction when you face a perceived threat, like a stressful situation.</a:t>
            </a:r>
          </a:p>
          <a:p>
            <a:r>
              <a:rPr lang="en-GB" sz="1200" b="0" i="0" kern="1200" dirty="0">
                <a:solidFill>
                  <a:schemeClr val="tx1"/>
                </a:solidFill>
                <a:effectLst/>
                <a:latin typeface="+mn-lt"/>
                <a:ea typeface="+mn-ea"/>
                <a:cs typeface="+mn-cs"/>
              </a:rPr>
              <a:t>When you get enough sleep, the amygdala can respond in a more adaptive way. But if you’re </a:t>
            </a:r>
            <a:r>
              <a:rPr lang="en-GB" sz="1200" b="0" i="0" u="none" strike="noStrike" kern="1200" dirty="0">
                <a:solidFill>
                  <a:schemeClr val="tx1"/>
                </a:solidFill>
                <a:effectLst/>
                <a:latin typeface="+mn-lt"/>
                <a:ea typeface="+mn-ea"/>
                <a:cs typeface="+mn-cs"/>
                <a:hlinkClick r:id="rId3"/>
              </a:rPr>
              <a:t>sleep-deprived</a:t>
            </a:r>
            <a:r>
              <a:rPr lang="en-GB" sz="1200" b="0" i="0" kern="1200" dirty="0">
                <a:solidFill>
                  <a:schemeClr val="tx1"/>
                </a:solidFill>
                <a:effectLst/>
                <a:latin typeface="+mn-lt"/>
                <a:ea typeface="+mn-ea"/>
                <a:cs typeface="+mn-cs"/>
              </a:rPr>
              <a:t>, the amygdala is more likely to overreact.</a:t>
            </a: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12</a:t>
            </a:fld>
            <a:endParaRPr lang="en-GB"/>
          </a:p>
        </p:txBody>
      </p:sp>
    </p:spTree>
    <p:extLst>
      <p:ext uri="{BB962C8B-B14F-4D97-AF65-F5344CB8AC3E}">
        <p14:creationId xmlns:p14="http://schemas.microsoft.com/office/powerpoint/2010/main" val="30298133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Title-Slide-Backgrou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914400" y="2784037"/>
            <a:ext cx="5105400" cy="1402584"/>
          </a:xfrm>
        </p:spPr>
        <p:txBody>
          <a:bodyPr>
            <a:normAutofit/>
          </a:bodyPr>
          <a:lstStyle>
            <a:lvl1pPr algn="l">
              <a:defRPr sz="3200">
                <a:latin typeface="Calibri"/>
                <a:cs typeface="Calibri"/>
              </a:defRPr>
            </a:lvl1pPr>
          </a:lstStyle>
          <a:p>
            <a:r>
              <a:rPr lang="en-US"/>
              <a:t>Click to edit Master title style</a:t>
            </a:r>
            <a:endParaRPr lang="en-US" dirty="0"/>
          </a:p>
        </p:txBody>
      </p:sp>
      <p:sp>
        <p:nvSpPr>
          <p:cNvPr id="3" name="Subtitle 2"/>
          <p:cNvSpPr>
            <a:spLocks noGrp="1"/>
          </p:cNvSpPr>
          <p:nvPr>
            <p:ph type="subTitle" idx="1"/>
          </p:nvPr>
        </p:nvSpPr>
        <p:spPr>
          <a:xfrm>
            <a:off x="914400" y="4254062"/>
            <a:ext cx="5105400" cy="843455"/>
          </a:xfrm>
        </p:spPr>
        <p:txBody>
          <a:bodyPr>
            <a:normAutofit/>
          </a:bodyPr>
          <a:lstStyle>
            <a:lvl1pPr marL="0" indent="0" algn="l">
              <a:buNone/>
              <a:defRPr sz="2400">
                <a:solidFill>
                  <a:schemeClr val="tx1">
                    <a:tint val="75000"/>
                  </a:schemeClr>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011227-DEB7-4F4C-95C0-44BD49C6FE31}" type="datetimeFigureOut">
              <a:rPr lang="en-US" smtClean="0"/>
              <a:t>3/15/2023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6B63E-462D-A64A-8F4D-D177AD8FDFCE}" type="slidenum">
              <a:rPr lang="en-US" smtClean="0"/>
              <a:t>‹#›</a:t>
            </a:fld>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7486" y="6065239"/>
            <a:ext cx="637695" cy="630000"/>
          </a:xfrm>
          <a:prstGeom prst="rect">
            <a:avLst/>
          </a:prstGeom>
        </p:spPr>
      </p:pic>
      <p:pic>
        <p:nvPicPr>
          <p:cNvPr id="12" name="Picture 11" descr="SPAR-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89452" y="6041350"/>
            <a:ext cx="887953" cy="630000"/>
          </a:xfrm>
          <a:prstGeom prst="rect">
            <a:avLst/>
          </a:prstGeom>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53200" y="129712"/>
            <a:ext cx="2423286" cy="790682"/>
          </a:xfrm>
          <a:prstGeom prst="rect">
            <a:avLst/>
          </a:prstGeom>
        </p:spPr>
      </p:pic>
    </p:spTree>
    <p:extLst>
      <p:ext uri="{BB962C8B-B14F-4D97-AF65-F5344CB8AC3E}">
        <p14:creationId xmlns:p14="http://schemas.microsoft.com/office/powerpoint/2010/main" val="41430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11227-DEB7-4F4C-95C0-44BD49C6FE31}"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1538659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11227-DEB7-4F4C-95C0-44BD49C6FE31}"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3477290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11227-DEB7-4F4C-95C0-44BD49C6FE31}"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6B63E-462D-A64A-8F4D-D177AD8FDFCE}"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3200" y="129712"/>
            <a:ext cx="2423286" cy="790682"/>
          </a:xfrm>
          <a:prstGeom prst="rect">
            <a:avLst/>
          </a:prstGeom>
        </p:spPr>
      </p:pic>
      <p:pic>
        <p:nvPicPr>
          <p:cNvPr id="9" name="Picture 8" descr="SPA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89452" y="6041350"/>
            <a:ext cx="887953" cy="63000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7486" y="6065239"/>
            <a:ext cx="637695" cy="630000"/>
          </a:xfrm>
          <a:prstGeom prst="rect">
            <a:avLst/>
          </a:prstGeom>
        </p:spPr>
      </p:pic>
    </p:spTree>
    <p:extLst>
      <p:ext uri="{BB962C8B-B14F-4D97-AF65-F5344CB8AC3E}">
        <p14:creationId xmlns:p14="http://schemas.microsoft.com/office/powerpoint/2010/main" val="4000153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011227-DEB7-4F4C-95C0-44BD49C6FE31}"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111321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011227-DEB7-4F4C-95C0-44BD49C6FE31}"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2872805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011227-DEB7-4F4C-95C0-44BD49C6FE31}" type="datetimeFigureOut">
              <a:rPr lang="en-US" smtClean="0"/>
              <a:t>3/15/2023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2171873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011227-DEB7-4F4C-95C0-44BD49C6FE31}" type="datetimeFigureOut">
              <a:rPr lang="en-US" smtClean="0"/>
              <a:t>3/15/2023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1583107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011227-DEB7-4F4C-95C0-44BD49C6FE31}" type="datetimeFigureOut">
              <a:rPr lang="en-US" smtClean="0"/>
              <a:t>3/15/2023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1516610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011227-DEB7-4F4C-95C0-44BD49C6FE31}"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1799570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011227-DEB7-4F4C-95C0-44BD49C6FE31}"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1042920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5051972"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11227-DEB7-4F4C-95C0-44BD49C6FE31}" type="datetimeFigureOut">
              <a:rPr lang="en-US" smtClean="0"/>
              <a:t>3/15/2023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36B63E-462D-A64A-8F4D-D177AD8FDFCE}" type="slidenum">
              <a:rPr lang="en-US" smtClean="0"/>
              <a:t>‹#›</a:t>
            </a:fld>
            <a:endParaRPr lang="en-US"/>
          </a:p>
        </p:txBody>
      </p:sp>
    </p:spTree>
    <p:extLst>
      <p:ext uri="{BB962C8B-B14F-4D97-AF65-F5344CB8AC3E}">
        <p14:creationId xmlns:p14="http://schemas.microsoft.com/office/powerpoint/2010/main" val="2667767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8FC600"/>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rgbClr val="E50080"/>
        </a:buClr>
        <a:buFont typeface="Arial"/>
        <a:buChar char="–"/>
        <a:defRPr sz="24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rgbClr val="0094FF"/>
        </a:buClr>
        <a:buFont typeface="Arial"/>
        <a:buChar char="•"/>
        <a:defRPr sz="20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rgbClr val="6500B3"/>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g"/></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www.sleepfoundation.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5378" y="3366739"/>
            <a:ext cx="5463822" cy="1402584"/>
          </a:xfrm>
        </p:spPr>
        <p:txBody>
          <a:bodyPr/>
          <a:lstStyle/>
          <a:p>
            <a:r>
              <a:rPr lang="en-GB" dirty="0"/>
              <a:t>Sleep workshop for parents and carers</a:t>
            </a:r>
          </a:p>
        </p:txBody>
      </p:sp>
      <p:sp>
        <p:nvSpPr>
          <p:cNvPr id="3" name="Subtitle 2"/>
          <p:cNvSpPr>
            <a:spLocks noGrp="1"/>
          </p:cNvSpPr>
          <p:nvPr>
            <p:ph type="subTitle" idx="1"/>
          </p:nvPr>
        </p:nvSpPr>
        <p:spPr>
          <a:xfrm>
            <a:off x="891822" y="4597400"/>
            <a:ext cx="5105400" cy="1447800"/>
          </a:xfrm>
        </p:spPr>
        <p:txBody>
          <a:bodyPr>
            <a:normAutofit fontScale="85000" lnSpcReduction="10000"/>
          </a:bodyPr>
          <a:lstStyle/>
          <a:p>
            <a:r>
              <a:rPr lang="en-GB" dirty="0"/>
              <a:t>Beate Benton</a:t>
            </a:r>
          </a:p>
          <a:p>
            <a:r>
              <a:rPr lang="en-GB" dirty="0"/>
              <a:t>Children &amp; Young People Wellbeing Practitioner</a:t>
            </a:r>
          </a:p>
          <a:p>
            <a:r>
              <a:rPr lang="en-GB" dirty="0"/>
              <a:t>Accredited Sleep Practitioner</a:t>
            </a:r>
          </a:p>
          <a:p>
            <a:r>
              <a:rPr lang="en-GB" dirty="0"/>
              <a:t>Mental Health Support Team</a:t>
            </a:r>
          </a:p>
          <a:p>
            <a:endParaRPr lang="en-GB" dirty="0"/>
          </a:p>
        </p:txBody>
      </p:sp>
    </p:spTree>
    <p:extLst>
      <p:ext uri="{BB962C8B-B14F-4D97-AF65-F5344CB8AC3E}">
        <p14:creationId xmlns:p14="http://schemas.microsoft.com/office/powerpoint/2010/main" val="3864246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2.Restoration of Cells</a:t>
            </a:r>
          </a:p>
        </p:txBody>
      </p:sp>
      <p:sp>
        <p:nvSpPr>
          <p:cNvPr id="3" name="Content Placeholder 2"/>
          <p:cNvSpPr>
            <a:spLocks noGrp="1"/>
          </p:cNvSpPr>
          <p:nvPr>
            <p:ph idx="1"/>
          </p:nvPr>
        </p:nvSpPr>
        <p:spPr/>
        <p:txBody>
          <a:bodyPr>
            <a:normAutofit/>
          </a:bodyPr>
          <a:lstStyle/>
          <a:p>
            <a:r>
              <a:rPr lang="en-GB" sz="2400" dirty="0"/>
              <a:t>The body repairs cells, restores energy and releases molecules like hormones and proteins which has an impact on immune</a:t>
            </a:r>
          </a:p>
          <a:p>
            <a:pPr marL="0" indent="0">
              <a:buNone/>
            </a:pPr>
            <a:r>
              <a:rPr lang="en-GB" sz="2400" dirty="0"/>
              <a:t>      function, growth and metabolism, including obesity </a:t>
            </a:r>
          </a:p>
          <a:p>
            <a:pPr marL="0" indent="0">
              <a:buNone/>
            </a:pPr>
            <a:r>
              <a:rPr lang="en-GB" sz="2400" dirty="0"/>
              <a:t>     </a:t>
            </a:r>
          </a:p>
          <a:p>
            <a:endParaRPr lang="en-GB" sz="2400" dirty="0"/>
          </a:p>
          <a:p>
            <a:endParaRPr lang="en-GB" sz="2400" dirty="0"/>
          </a:p>
        </p:txBody>
      </p:sp>
      <p:pic>
        <p:nvPicPr>
          <p:cNvPr id="4" name="Picture 3" descr="Stem Cell Technique Could Regenerate Any Human Tissu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5551" y="3657600"/>
            <a:ext cx="3323244" cy="1759005"/>
          </a:xfrm>
          <a:prstGeom prst="rect">
            <a:avLst/>
          </a:prstGeom>
        </p:spPr>
      </p:pic>
    </p:spTree>
    <p:extLst>
      <p:ext uri="{BB962C8B-B14F-4D97-AF65-F5344CB8AC3E}">
        <p14:creationId xmlns:p14="http://schemas.microsoft.com/office/powerpoint/2010/main" val="278537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3. Brain Function</a:t>
            </a:r>
          </a:p>
        </p:txBody>
      </p:sp>
      <p:sp>
        <p:nvSpPr>
          <p:cNvPr id="3" name="Content Placeholder 2"/>
          <p:cNvSpPr>
            <a:spLocks noGrp="1"/>
          </p:cNvSpPr>
          <p:nvPr>
            <p:ph idx="1"/>
          </p:nvPr>
        </p:nvSpPr>
        <p:spPr/>
        <p:txBody>
          <a:bodyPr>
            <a:normAutofit lnSpcReduction="10000"/>
          </a:bodyPr>
          <a:lstStyle/>
          <a:p>
            <a:endParaRPr lang="en-GB" dirty="0"/>
          </a:p>
          <a:p>
            <a:endParaRPr lang="en-GB" dirty="0"/>
          </a:p>
          <a:p>
            <a:endParaRPr lang="en-GB" dirty="0"/>
          </a:p>
          <a:p>
            <a:r>
              <a:rPr lang="en-GB" dirty="0"/>
              <a:t>During sleep, the brain stores new information and gets rid of unnecessary information, it basically “resets”</a:t>
            </a:r>
          </a:p>
          <a:p>
            <a:r>
              <a:rPr lang="en-GB" dirty="0"/>
              <a:t>Nerve cells communicate and re-organise, which supports healthy brain function</a:t>
            </a:r>
          </a:p>
          <a:p>
            <a:endParaRPr lang="en-GB" dirty="0"/>
          </a:p>
          <a:p>
            <a:pPr marL="0" indent="0">
              <a:buNone/>
            </a:pPr>
            <a:r>
              <a:rPr lang="en-GB" dirty="0"/>
              <a:t>                                 </a:t>
            </a:r>
          </a:p>
          <a:p>
            <a:endParaRPr lang="en-GB" dirty="0"/>
          </a:p>
        </p:txBody>
      </p:sp>
      <p:pic>
        <p:nvPicPr>
          <p:cNvPr id="4" name="Picture 3" descr="Structure and Function of the Brain | Boundless Psycholog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4925" y="846138"/>
            <a:ext cx="2587147" cy="2100002"/>
          </a:xfrm>
          <a:prstGeom prst="rect">
            <a:avLst/>
          </a:prstGeom>
        </p:spPr>
      </p:pic>
    </p:spTree>
    <p:extLst>
      <p:ext uri="{BB962C8B-B14F-4D97-AF65-F5344CB8AC3E}">
        <p14:creationId xmlns:p14="http://schemas.microsoft.com/office/powerpoint/2010/main" val="14897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4.Emotional Wellbeing</a:t>
            </a:r>
          </a:p>
        </p:txBody>
      </p:sp>
      <p:sp>
        <p:nvSpPr>
          <p:cNvPr id="3" name="Content Placeholder 2"/>
          <p:cNvSpPr>
            <a:spLocks noGrp="1"/>
          </p:cNvSpPr>
          <p:nvPr>
            <p:ph idx="1"/>
          </p:nvPr>
        </p:nvSpPr>
        <p:spPr/>
        <p:txBody>
          <a:bodyPr>
            <a:normAutofit lnSpcReduction="10000"/>
          </a:bodyPr>
          <a:lstStyle/>
          <a:p>
            <a:endParaRPr lang="en-GB" dirty="0"/>
          </a:p>
          <a:p>
            <a:endParaRPr lang="en-GB" dirty="0"/>
          </a:p>
          <a:p>
            <a:r>
              <a:rPr lang="en-GB" dirty="0"/>
              <a:t>During sleep, brain activity increases in areas that regulate emotion, thereby supporting healthy brain function and emotional stability</a:t>
            </a:r>
          </a:p>
          <a:p>
            <a:r>
              <a:rPr lang="en-GB" dirty="0"/>
              <a:t>Research shows, that sleep and mental health are strongly linked. Sleep disturbances can contribute to the onset and progression of mental health issues, but equally mental health issues can also contribute to sleep disturbances.</a:t>
            </a:r>
          </a:p>
          <a:p>
            <a:endParaRPr lang="en-GB" dirty="0"/>
          </a:p>
          <a:p>
            <a:endParaRPr lang="en-GB" dirty="0"/>
          </a:p>
        </p:txBody>
      </p:sp>
      <p:pic>
        <p:nvPicPr>
          <p:cNvPr id="5" name="Picture 4" descr="Know Your Brain: Amygdala — Neuroscientifically Challeng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201" y="772668"/>
            <a:ext cx="2635935" cy="1655064"/>
          </a:xfrm>
          <a:prstGeom prst="rect">
            <a:avLst/>
          </a:prstGeom>
        </p:spPr>
      </p:pic>
    </p:spTree>
    <p:extLst>
      <p:ext uri="{BB962C8B-B14F-4D97-AF65-F5344CB8AC3E}">
        <p14:creationId xmlns:p14="http://schemas.microsoft.com/office/powerpoint/2010/main" val="307174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ture Health Sleep Depriv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764" y="75891"/>
            <a:ext cx="5920509" cy="6609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974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Understanding our sleep cycles</a:t>
            </a:r>
          </a:p>
        </p:txBody>
      </p:sp>
      <p:sp>
        <p:nvSpPr>
          <p:cNvPr id="3" name="Content Placeholder 2"/>
          <p:cNvSpPr>
            <a:spLocks noGrp="1"/>
          </p:cNvSpPr>
          <p:nvPr>
            <p:ph idx="1"/>
          </p:nvPr>
        </p:nvSpPr>
        <p:spPr/>
        <p:txBody>
          <a:bodyPr/>
          <a:lstStyle/>
          <a:p>
            <a:r>
              <a:rPr lang="en-GB" dirty="0"/>
              <a:t>insert understanding our sleep cycle video </a:t>
            </a:r>
          </a:p>
        </p:txBody>
      </p:sp>
      <p:pic>
        <p:nvPicPr>
          <p:cNvPr id="4" name="Understanding our sleep cycle_ REM and non-REM slee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8800" y="1600200"/>
            <a:ext cx="8128000" cy="4572000"/>
          </a:xfrm>
          <a:prstGeom prst="rect">
            <a:avLst/>
          </a:prstGeom>
        </p:spPr>
      </p:pic>
    </p:spTree>
    <p:extLst>
      <p:ext uri="{BB962C8B-B14F-4D97-AF65-F5344CB8AC3E}">
        <p14:creationId xmlns:p14="http://schemas.microsoft.com/office/powerpoint/2010/main" val="4229692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Sleep cycles</a:t>
            </a:r>
          </a:p>
        </p:txBody>
      </p:sp>
      <p:sp>
        <p:nvSpPr>
          <p:cNvPr id="3" name="Content Placeholder 2"/>
          <p:cNvSpPr>
            <a:spLocks noGrp="1"/>
          </p:cNvSpPr>
          <p:nvPr>
            <p:ph idx="1"/>
          </p:nvPr>
        </p:nvSpPr>
        <p:spPr/>
        <p:txBody>
          <a:bodyPr/>
          <a:lstStyle/>
          <a:p>
            <a:pPr marL="0" indent="0">
              <a:buNone/>
            </a:pPr>
            <a:r>
              <a:rPr lang="en-GB" dirty="0"/>
              <a:t>Sleep cycles change with age, especially in the first few years of our lives</a:t>
            </a:r>
          </a:p>
          <a:p>
            <a:endParaRPr lang="en-GB" dirty="0"/>
          </a:p>
        </p:txBody>
      </p:sp>
      <p:pic>
        <p:nvPicPr>
          <p:cNvPr id="4" name="Picture 3" descr="Stages of Sleep · Psycholog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51" y="2780778"/>
            <a:ext cx="8373649" cy="3345385"/>
          </a:xfrm>
          <a:prstGeom prst="rect">
            <a:avLst/>
          </a:prstGeom>
        </p:spPr>
      </p:pic>
    </p:spTree>
    <p:extLst>
      <p:ext uri="{BB962C8B-B14F-4D97-AF65-F5344CB8AC3E}">
        <p14:creationId xmlns:p14="http://schemas.microsoft.com/office/powerpoint/2010/main" val="2347624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Stages of sleep</a:t>
            </a: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0522" y="964504"/>
            <a:ext cx="8768218" cy="568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4656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Understanding  the circadian rhythm</a:t>
            </a:r>
          </a:p>
        </p:txBody>
      </p:sp>
      <p:sp>
        <p:nvSpPr>
          <p:cNvPr id="9" name="Rectangle 8"/>
          <p:cNvSpPr/>
          <p:nvPr/>
        </p:nvSpPr>
        <p:spPr>
          <a:xfrm>
            <a:off x="2286000" y="1179154"/>
            <a:ext cx="4572000" cy="4499693"/>
          </a:xfrm>
          <a:prstGeom prst="rect">
            <a:avLst/>
          </a:prstGeom>
        </p:spPr>
        <p:txBody>
          <a:bodyPr>
            <a:spAutoFit/>
          </a:bodyPr>
          <a:lstStyle/>
          <a:p>
            <a:pPr lvl="0">
              <a:spcBef>
                <a:spcPct val="20000"/>
              </a:spcBef>
              <a:spcAft>
                <a:spcPts val="600"/>
              </a:spcAft>
              <a:buClr>
                <a:sysClr val="windowText" lastClr="000000">
                  <a:lumMod val="75000"/>
                  <a:lumOff val="25000"/>
                </a:sysClr>
              </a:buClr>
              <a:defRPr/>
            </a:pPr>
            <a:r>
              <a:rPr lang="en-GB" b="1" dirty="0">
                <a:solidFill>
                  <a:sysClr val="windowText" lastClr="000000">
                    <a:lumMod val="75000"/>
                    <a:lumOff val="25000"/>
                  </a:sysClr>
                </a:solidFill>
                <a:latin typeface="Arial" panose="020B0604020202020204" pitchFamily="34" charset="0"/>
                <a:cs typeface="Arial" panose="020B0604020202020204" pitchFamily="34" charset="0"/>
              </a:rPr>
              <a:t>Circadian rhythm = internal body clock</a:t>
            </a:r>
            <a:endParaRPr lang="en-GB" dirty="0">
              <a:solidFill>
                <a:sysClr val="windowText" lastClr="000000">
                  <a:lumMod val="75000"/>
                  <a:lumOff val="25000"/>
                </a:sysClr>
              </a:solidFill>
              <a:latin typeface="Arial" panose="020B0604020202020204" pitchFamily="34" charset="0"/>
              <a:cs typeface="Arial" panose="020B0604020202020204" pitchFamily="34" charset="0"/>
            </a:endParaRPr>
          </a:p>
          <a:p>
            <a:pPr lvl="0">
              <a:spcBef>
                <a:spcPct val="20000"/>
              </a:spcBef>
              <a:spcAft>
                <a:spcPts val="600"/>
              </a:spcAft>
              <a:buClr>
                <a:sysClr val="windowText" lastClr="000000">
                  <a:lumMod val="75000"/>
                  <a:lumOff val="25000"/>
                </a:sysClr>
              </a:buClr>
              <a:defRPr/>
            </a:pPr>
            <a:r>
              <a:rPr lang="en-GB" b="1" dirty="0">
                <a:solidFill>
                  <a:sysClr val="windowText" lastClr="000000">
                    <a:lumMod val="75000"/>
                    <a:lumOff val="25000"/>
                  </a:sysClr>
                </a:solidFill>
                <a:latin typeface="Arial" panose="020B0604020202020204" pitchFamily="34" charset="0"/>
                <a:cs typeface="Arial" panose="020B0604020202020204" pitchFamily="34" charset="0"/>
              </a:rPr>
              <a:t>Melatonin</a:t>
            </a:r>
            <a:r>
              <a:rPr lang="en-GB" dirty="0">
                <a:solidFill>
                  <a:sysClr val="windowText" lastClr="000000">
                    <a:lumMod val="75000"/>
                    <a:lumOff val="25000"/>
                  </a:sysClr>
                </a:solidFill>
                <a:latin typeface="Arial" panose="020B0604020202020204" pitchFamily="34" charset="0"/>
                <a:cs typeface="Arial" panose="020B0604020202020204" pitchFamily="34" charset="0"/>
              </a:rPr>
              <a:t> is a hormone that occurs naturally in our bodies during our circadian rhythm</a:t>
            </a:r>
          </a:p>
          <a:p>
            <a:pPr lvl="1">
              <a:spcBef>
                <a:spcPct val="20000"/>
              </a:spcBef>
              <a:spcAft>
                <a:spcPts val="600"/>
              </a:spcAft>
              <a:buClr>
                <a:sysClr val="windowText" lastClr="000000">
                  <a:lumMod val="75000"/>
                  <a:lumOff val="25000"/>
                </a:sysClr>
              </a:buClr>
              <a:buFontTx/>
              <a:buChar char="-"/>
              <a:defRPr/>
            </a:pPr>
            <a:r>
              <a:rPr lang="en-GB" dirty="0">
                <a:solidFill>
                  <a:sysClr val="windowText" lastClr="000000">
                    <a:lumMod val="75000"/>
                    <a:lumOff val="25000"/>
                  </a:sysClr>
                </a:solidFill>
                <a:latin typeface="Arial" panose="020B0604020202020204" pitchFamily="34" charset="0"/>
                <a:cs typeface="Arial" panose="020B0604020202020204" pitchFamily="34" charset="0"/>
              </a:rPr>
              <a:t>It is produced at night time to help us go to sleep</a:t>
            </a:r>
          </a:p>
          <a:p>
            <a:pPr lvl="1">
              <a:spcBef>
                <a:spcPct val="20000"/>
              </a:spcBef>
              <a:spcAft>
                <a:spcPts val="600"/>
              </a:spcAft>
              <a:buClr>
                <a:sysClr val="windowText" lastClr="000000">
                  <a:lumMod val="75000"/>
                  <a:lumOff val="25000"/>
                </a:sysClr>
              </a:buClr>
              <a:buFontTx/>
              <a:buChar char="-"/>
              <a:defRPr/>
            </a:pPr>
            <a:r>
              <a:rPr lang="en-GB" dirty="0">
                <a:solidFill>
                  <a:sysClr val="windowText" lastClr="000000">
                    <a:lumMod val="75000"/>
                    <a:lumOff val="25000"/>
                  </a:sysClr>
                </a:solidFill>
                <a:latin typeface="Arial" panose="020B0604020202020204" pitchFamily="34" charset="0"/>
                <a:cs typeface="Arial" panose="020B0604020202020204" pitchFamily="34" charset="0"/>
              </a:rPr>
              <a:t>Light in the morning signals to our brains to stop producing this hormone, meaning we feel less sleepy</a:t>
            </a:r>
          </a:p>
          <a:p>
            <a:pPr lvl="1">
              <a:spcBef>
                <a:spcPct val="20000"/>
              </a:spcBef>
              <a:spcAft>
                <a:spcPts val="600"/>
              </a:spcAft>
              <a:buClr>
                <a:sysClr val="windowText" lastClr="000000">
                  <a:lumMod val="75000"/>
                  <a:lumOff val="25000"/>
                </a:sysClr>
              </a:buClr>
              <a:defRPr/>
            </a:pPr>
            <a:r>
              <a:rPr lang="en-GB" dirty="0">
                <a:solidFill>
                  <a:sysClr val="windowText" lastClr="000000">
                    <a:lumMod val="75000"/>
                    <a:lumOff val="25000"/>
                  </a:sysClr>
                </a:solidFill>
                <a:latin typeface="Arial" panose="020B0604020202020204" pitchFamily="34" charset="0"/>
                <a:cs typeface="Arial" panose="020B0604020202020204" pitchFamily="34" charset="0"/>
              </a:rPr>
              <a:t>During adolescence, our circadian rhythm naturally shifts to later on at night, meaning that we find it hard to fall asleep earlier, and are more sleepy  in the morning.</a:t>
            </a:r>
          </a:p>
        </p:txBody>
      </p:sp>
      <p:pic>
        <p:nvPicPr>
          <p:cNvPr id="1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897546"/>
            <a:ext cx="1828800" cy="2426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3657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much sleep do we need?</a:t>
            </a:r>
          </a:p>
        </p:txBody>
      </p:sp>
      <p:pic>
        <p:nvPicPr>
          <p:cNvPr id="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5827"/>
          <a:stretch/>
        </p:blipFill>
        <p:spPr bwMode="auto">
          <a:xfrm>
            <a:off x="0" y="1140541"/>
            <a:ext cx="9052015" cy="536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271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026" y="846138"/>
            <a:ext cx="5051972" cy="1143000"/>
          </a:xfrm>
        </p:spPr>
        <p:txBody>
          <a:bodyPr>
            <a:normAutofit fontScale="90000"/>
          </a:bodyPr>
          <a:lstStyle/>
          <a:p>
            <a:r>
              <a:rPr lang="en-GB" dirty="0"/>
              <a:t>What are the impacts of </a:t>
            </a:r>
            <a:br>
              <a:rPr lang="en-GB" dirty="0"/>
            </a:br>
            <a:r>
              <a:rPr lang="en-GB" dirty="0"/>
              <a:t>sleep problems? </a:t>
            </a:r>
            <a:br>
              <a:rPr lang="en-GB" dirty="0"/>
            </a:br>
            <a:br>
              <a:rPr lang="en-GB" dirty="0"/>
            </a:br>
            <a:endParaRPr lang="en-GB" dirty="0"/>
          </a:p>
        </p:txBody>
      </p:sp>
      <p:pic>
        <p:nvPicPr>
          <p:cNvPr id="4" name="Picture 3" descr="Asleep at the Wheel | Flickr - Photo Shar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5672" y="3863181"/>
            <a:ext cx="2891232" cy="1600200"/>
          </a:xfrm>
          <a:prstGeom prst="rect">
            <a:avLst/>
          </a:prstGeom>
        </p:spPr>
      </p:pic>
      <p:sp>
        <p:nvSpPr>
          <p:cNvPr id="5" name="Content Placeholder 4"/>
          <p:cNvSpPr>
            <a:spLocks noGrp="1"/>
          </p:cNvSpPr>
          <p:nvPr>
            <p:ph idx="1"/>
          </p:nvPr>
        </p:nvSpPr>
        <p:spPr/>
        <p:txBody>
          <a:bodyPr/>
          <a:lstStyle/>
          <a:p>
            <a:endParaRPr lang="en-GB" dirty="0"/>
          </a:p>
          <a:p>
            <a:r>
              <a:rPr lang="en-GB" dirty="0"/>
              <a:t>Jot down on the white board or share with partner</a:t>
            </a:r>
          </a:p>
          <a:p>
            <a:pPr marL="0" indent="0">
              <a:buNone/>
            </a:pPr>
            <a:endParaRPr lang="en-GB" dirty="0"/>
          </a:p>
        </p:txBody>
      </p:sp>
      <p:pic>
        <p:nvPicPr>
          <p:cNvPr id="3" name="Picture 2" descr="Why are We So Sleep Deprived, and Why Does It Matt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027" y="3863181"/>
            <a:ext cx="3043084" cy="1600200"/>
          </a:xfrm>
          <a:prstGeom prst="rect">
            <a:avLst/>
          </a:prstGeom>
        </p:spPr>
      </p:pic>
    </p:spTree>
    <p:extLst>
      <p:ext uri="{BB962C8B-B14F-4D97-AF65-F5344CB8AC3E}">
        <p14:creationId xmlns:p14="http://schemas.microsoft.com/office/powerpoint/2010/main" val="2893506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Group expectations</a:t>
            </a:r>
          </a:p>
        </p:txBody>
      </p:sp>
      <p:sp>
        <p:nvSpPr>
          <p:cNvPr id="3" name="Content Placeholder 2"/>
          <p:cNvSpPr>
            <a:spLocks noGrp="1"/>
          </p:cNvSpPr>
          <p:nvPr>
            <p:ph idx="1"/>
          </p:nvPr>
        </p:nvSpPr>
        <p:spPr/>
        <p:txBody>
          <a:bodyPr>
            <a:normAutofit fontScale="77500" lnSpcReduction="20000"/>
          </a:bodyPr>
          <a:lstStyle/>
          <a:p>
            <a:endParaRPr lang="en-GB" dirty="0"/>
          </a:p>
          <a:p>
            <a:r>
              <a:rPr lang="en-GB" dirty="0"/>
              <a:t>The focus of today’s workshop is for us to learn about sleep, we will not be able to support you with any specific 1-2-1 advice. </a:t>
            </a:r>
          </a:p>
          <a:p>
            <a:r>
              <a:rPr lang="en-GB" dirty="0"/>
              <a:t>You can contact your school’s  Mental Health Lead- Emma Mohring- if you would like to discuss any individual concerns following today’s workshop. Alternatively, you can email myself: Mhstenquiries@combined.nhs.uk</a:t>
            </a:r>
          </a:p>
          <a:p>
            <a:r>
              <a:rPr lang="en-GB" dirty="0"/>
              <a:t>Please only share what you feel comfortable sharing.</a:t>
            </a:r>
          </a:p>
          <a:p>
            <a:r>
              <a:rPr lang="en-GB" dirty="0"/>
              <a:t>Please respect group confidentiality. </a:t>
            </a:r>
          </a:p>
          <a:p>
            <a:r>
              <a:rPr lang="en-GB" dirty="0"/>
              <a:t>Please turn phones to silent and do not use any recording devices during today’s workshop.</a:t>
            </a:r>
          </a:p>
          <a:p>
            <a:r>
              <a:rPr lang="en-GB" dirty="0"/>
              <a:t>I hope you will enjoy our workshop!</a:t>
            </a:r>
          </a:p>
          <a:p>
            <a:r>
              <a:rPr lang="en-GB" dirty="0"/>
              <a:t>Thank you! </a:t>
            </a:r>
          </a:p>
          <a:p>
            <a:pPr marL="0" indent="0">
              <a:buNone/>
            </a:pPr>
            <a:endParaRPr lang="en-GB" dirty="0"/>
          </a:p>
        </p:txBody>
      </p:sp>
      <p:pic>
        <p:nvPicPr>
          <p:cNvPr id="4" name="Picture 3" descr="Philosophical Disquisitions: Informal Group Work in Clas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3573" y="416642"/>
            <a:ext cx="3991897" cy="1183558"/>
          </a:xfrm>
          <a:prstGeom prst="rect">
            <a:avLst/>
          </a:prstGeom>
        </p:spPr>
      </p:pic>
    </p:spTree>
    <p:extLst>
      <p:ext uri="{BB962C8B-B14F-4D97-AF65-F5344CB8AC3E}">
        <p14:creationId xmlns:p14="http://schemas.microsoft.com/office/powerpoint/2010/main" val="120424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Research suggests that….</a:t>
            </a:r>
            <a:br>
              <a:rPr lang="en-GB" dirty="0"/>
            </a:br>
            <a:endParaRPr lang="en-GB" dirty="0"/>
          </a:p>
        </p:txBody>
      </p:sp>
      <p:sp>
        <p:nvSpPr>
          <p:cNvPr id="3" name="Content Placeholder 2"/>
          <p:cNvSpPr>
            <a:spLocks noGrp="1"/>
          </p:cNvSpPr>
          <p:nvPr>
            <p:ph idx="1"/>
          </p:nvPr>
        </p:nvSpPr>
        <p:spPr/>
        <p:txBody>
          <a:bodyPr>
            <a:normAutofit lnSpcReduction="10000"/>
          </a:bodyPr>
          <a:lstStyle/>
          <a:p>
            <a:pPr marL="0" indent="0">
              <a:buNone/>
            </a:pPr>
            <a:r>
              <a:rPr lang="en-GB" dirty="0"/>
              <a:t>Sleep problems</a:t>
            </a:r>
          </a:p>
          <a:p>
            <a:pPr marL="0" indent="0">
              <a:buNone/>
            </a:pPr>
            <a:r>
              <a:rPr lang="en-GB" dirty="0"/>
              <a:t>-have adverse effects which are seen with minimal sleep deprivation (24hours)</a:t>
            </a:r>
          </a:p>
          <a:p>
            <a:pPr marL="0" indent="0">
              <a:buNone/>
            </a:pPr>
            <a:r>
              <a:rPr lang="en-GB" dirty="0"/>
              <a:t>- have potentially </a:t>
            </a:r>
            <a:r>
              <a:rPr lang="en-GB" dirty="0">
                <a:solidFill>
                  <a:srgbClr val="FF0000"/>
                </a:solidFill>
              </a:rPr>
              <a:t>irreversible</a:t>
            </a:r>
            <a:r>
              <a:rPr lang="en-GB" dirty="0"/>
              <a:t> impact on development and learning - poor school performance</a:t>
            </a:r>
          </a:p>
          <a:p>
            <a:pPr marL="0" indent="0">
              <a:buNone/>
            </a:pPr>
            <a:r>
              <a:rPr lang="en-GB" dirty="0"/>
              <a:t>-result in  emotional and behavioural effects:  Tired and Wired!</a:t>
            </a:r>
          </a:p>
          <a:p>
            <a:pPr marL="0" indent="0">
              <a:buNone/>
            </a:pPr>
            <a:r>
              <a:rPr lang="en-GB" dirty="0"/>
              <a:t>-Cause attention problems and hyperactivity</a:t>
            </a:r>
          </a:p>
          <a:p>
            <a:pPr marL="0" indent="0">
              <a:buNone/>
            </a:pPr>
            <a:r>
              <a:rPr lang="en-GB" dirty="0"/>
              <a:t>-encourage  risk taking behaviours (alcohol/drugs/self harm/suicidal ideation)</a:t>
            </a:r>
          </a:p>
        </p:txBody>
      </p:sp>
      <p:pic>
        <p:nvPicPr>
          <p:cNvPr id="4" name="Picture 3" descr="File:Research.svg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3109" y="108155"/>
            <a:ext cx="2369575" cy="1492046"/>
          </a:xfrm>
          <a:prstGeom prst="rect">
            <a:avLst/>
          </a:prstGeom>
        </p:spPr>
      </p:pic>
    </p:spTree>
    <p:extLst>
      <p:ext uri="{BB962C8B-B14F-4D97-AF65-F5344CB8AC3E}">
        <p14:creationId xmlns:p14="http://schemas.microsoft.com/office/powerpoint/2010/main" val="291585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Consequences of sleep disruption:                         </a:t>
            </a:r>
          </a:p>
        </p:txBody>
      </p:sp>
      <p:sp>
        <p:nvSpPr>
          <p:cNvPr id="3" name="Text Placeholder 2"/>
          <p:cNvSpPr>
            <a:spLocks noGrp="1"/>
          </p:cNvSpPr>
          <p:nvPr>
            <p:ph type="body" idx="1"/>
          </p:nvPr>
        </p:nvSpPr>
        <p:spPr/>
        <p:txBody>
          <a:bodyPr/>
          <a:lstStyle/>
          <a:p>
            <a:r>
              <a:rPr lang="en-GB" dirty="0"/>
              <a:t>Short-term</a:t>
            </a:r>
          </a:p>
        </p:txBody>
      </p:sp>
      <p:sp>
        <p:nvSpPr>
          <p:cNvPr id="4" name="Content Placeholder 3"/>
          <p:cNvSpPr>
            <a:spLocks noGrp="1"/>
          </p:cNvSpPr>
          <p:nvPr>
            <p:ph sz="half" idx="2"/>
          </p:nvPr>
        </p:nvSpPr>
        <p:spPr/>
        <p:txBody>
          <a:bodyPr/>
          <a:lstStyle/>
          <a:p>
            <a:r>
              <a:rPr lang="en-GB" dirty="0"/>
              <a:t>Increased stress responsivity</a:t>
            </a:r>
          </a:p>
          <a:p>
            <a:r>
              <a:rPr lang="en-GB" dirty="0"/>
              <a:t>Somatic pain and inflammation</a:t>
            </a:r>
          </a:p>
          <a:p>
            <a:r>
              <a:rPr lang="en-GB" dirty="0"/>
              <a:t>Reduced quality of life</a:t>
            </a:r>
          </a:p>
          <a:p>
            <a:r>
              <a:rPr lang="en-GB" dirty="0"/>
              <a:t>Emotional stress and mood disorders</a:t>
            </a:r>
          </a:p>
          <a:p>
            <a:r>
              <a:rPr lang="en-GB" dirty="0"/>
              <a:t>Cognitive, memory and performance deficits</a:t>
            </a:r>
          </a:p>
          <a:p>
            <a:endParaRPr lang="en-GB" dirty="0"/>
          </a:p>
          <a:p>
            <a:endParaRPr lang="en-GB" dirty="0"/>
          </a:p>
          <a:p>
            <a:endParaRPr lang="en-GB" dirty="0"/>
          </a:p>
          <a:p>
            <a:endParaRPr lang="en-GB" dirty="0"/>
          </a:p>
        </p:txBody>
      </p:sp>
      <p:sp>
        <p:nvSpPr>
          <p:cNvPr id="5" name="Text Placeholder 4"/>
          <p:cNvSpPr>
            <a:spLocks noGrp="1"/>
          </p:cNvSpPr>
          <p:nvPr>
            <p:ph type="body" sz="quarter" idx="3"/>
          </p:nvPr>
        </p:nvSpPr>
        <p:spPr/>
        <p:txBody>
          <a:bodyPr/>
          <a:lstStyle/>
          <a:p>
            <a:r>
              <a:rPr lang="en-GB" dirty="0"/>
              <a:t>Long-term</a:t>
            </a:r>
          </a:p>
        </p:txBody>
      </p:sp>
      <p:sp>
        <p:nvSpPr>
          <p:cNvPr id="6" name="Content Placeholder 5"/>
          <p:cNvSpPr>
            <a:spLocks noGrp="1"/>
          </p:cNvSpPr>
          <p:nvPr>
            <p:ph sz="quarter" idx="4"/>
          </p:nvPr>
        </p:nvSpPr>
        <p:spPr/>
        <p:txBody>
          <a:bodyPr/>
          <a:lstStyle/>
          <a:p>
            <a:r>
              <a:rPr lang="en-GB" dirty="0"/>
              <a:t>High blood pressure</a:t>
            </a:r>
          </a:p>
          <a:p>
            <a:r>
              <a:rPr lang="en-GB" dirty="0"/>
              <a:t>Raised cholesterol and fat levels in blood</a:t>
            </a:r>
          </a:p>
          <a:p>
            <a:r>
              <a:rPr lang="en-GB" dirty="0"/>
              <a:t>Risk of heart attack/disease</a:t>
            </a:r>
          </a:p>
          <a:p>
            <a:r>
              <a:rPr lang="en-GB" dirty="0"/>
              <a:t>Type 2 diabetes mellitus</a:t>
            </a:r>
          </a:p>
          <a:p>
            <a:r>
              <a:rPr lang="en-GB" dirty="0"/>
              <a:t>Weight related issues (obesity),some form of cancers and growth problems</a:t>
            </a:r>
          </a:p>
          <a:p>
            <a:endParaRPr lang="en-GB" dirty="0"/>
          </a:p>
          <a:p>
            <a:endParaRPr lang="en-GB" dirty="0"/>
          </a:p>
        </p:txBody>
      </p:sp>
      <p:pic>
        <p:nvPicPr>
          <p:cNvPr id="7" name="Picture 6" descr="Arterial pressure blood pressure medicine № 1918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3800" y="274638"/>
            <a:ext cx="2090057" cy="1392501"/>
          </a:xfrm>
          <a:prstGeom prst="rect">
            <a:avLst/>
          </a:prstGeom>
        </p:spPr>
      </p:pic>
    </p:spTree>
    <p:extLst>
      <p:ext uri="{BB962C8B-B14F-4D97-AF65-F5344CB8AC3E}">
        <p14:creationId xmlns:p14="http://schemas.microsoft.com/office/powerpoint/2010/main" val="3076041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858" y="759414"/>
            <a:ext cx="6543368" cy="1143000"/>
          </a:xfrm>
        </p:spPr>
        <p:txBody>
          <a:bodyPr>
            <a:normAutofit fontScale="90000"/>
          </a:bodyPr>
          <a:lstStyle/>
          <a:p>
            <a:r>
              <a:rPr lang="en-GB" dirty="0">
                <a:latin typeface="+mn-lt"/>
              </a:rPr>
              <a:t>Sleep deprivation:</a:t>
            </a:r>
            <a:br>
              <a:rPr lang="en-GB" dirty="0">
                <a:latin typeface="+mn-lt"/>
              </a:rPr>
            </a:br>
            <a:r>
              <a:rPr lang="en-GB" dirty="0">
                <a:latin typeface="+mn-lt"/>
              </a:rPr>
              <a:t>getting less than the required amount or  reduced quality of sleep:</a:t>
            </a:r>
          </a:p>
        </p:txBody>
      </p:sp>
      <p:sp>
        <p:nvSpPr>
          <p:cNvPr id="3" name="Content Placeholder 2"/>
          <p:cNvSpPr>
            <a:spLocks noGrp="1"/>
          </p:cNvSpPr>
          <p:nvPr>
            <p:ph idx="1"/>
          </p:nvPr>
        </p:nvSpPr>
        <p:spPr>
          <a:xfrm>
            <a:off x="457200" y="2074606"/>
            <a:ext cx="8229600" cy="4051557"/>
          </a:xfrm>
        </p:spPr>
        <p:txBody>
          <a:bodyPr>
            <a:normAutofit/>
          </a:bodyPr>
          <a:lstStyle/>
          <a:p>
            <a:r>
              <a:rPr lang="en-GB" dirty="0"/>
              <a:t>This can develop after 24 Hours of no sleep! It can take days or weeks to recover from a bout of sleep deprivation. Just 1 hour of sleep loss requires 4 days to recover!</a:t>
            </a:r>
          </a:p>
          <a:p>
            <a:endParaRPr lang="en-GB" sz="2400" dirty="0"/>
          </a:p>
          <a:p>
            <a:endParaRPr lang="en-GB" sz="2400" dirty="0"/>
          </a:p>
          <a:p>
            <a:endParaRPr lang="en-GB" sz="2400" dirty="0"/>
          </a:p>
          <a:p>
            <a:pPr marL="0" indent="0">
              <a:buNone/>
            </a:pPr>
            <a:endParaRPr lang="en-GB" sz="2400" dirty="0"/>
          </a:p>
        </p:txBody>
      </p:sp>
      <p:pic>
        <p:nvPicPr>
          <p:cNvPr id="4" name="Picture 3" descr="Blog: How sleep deprivation reduces productivity — Peop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113" y="3863181"/>
            <a:ext cx="5498926" cy="2104373"/>
          </a:xfrm>
          <a:prstGeom prst="rect">
            <a:avLst/>
          </a:prstGeom>
        </p:spPr>
      </p:pic>
    </p:spTree>
    <p:extLst>
      <p:ext uri="{BB962C8B-B14F-4D97-AF65-F5344CB8AC3E}">
        <p14:creationId xmlns:p14="http://schemas.microsoft.com/office/powerpoint/2010/main" val="1475295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Signs of sleep deprivation</a:t>
            </a:r>
          </a:p>
        </p:txBody>
      </p:sp>
      <p:sp>
        <p:nvSpPr>
          <p:cNvPr id="3" name="Text Placeholder 2"/>
          <p:cNvSpPr>
            <a:spLocks noGrp="1"/>
          </p:cNvSpPr>
          <p:nvPr>
            <p:ph type="body" idx="1"/>
          </p:nvPr>
        </p:nvSpPr>
        <p:spPr/>
        <p:txBody>
          <a:bodyPr/>
          <a:lstStyle/>
          <a:p>
            <a:r>
              <a:rPr lang="en-GB" dirty="0"/>
              <a:t>Teenagers</a:t>
            </a:r>
          </a:p>
        </p:txBody>
      </p:sp>
      <p:sp>
        <p:nvSpPr>
          <p:cNvPr id="4" name="Content Placeholder 3"/>
          <p:cNvSpPr>
            <a:spLocks noGrp="1"/>
          </p:cNvSpPr>
          <p:nvPr>
            <p:ph sz="half" idx="2"/>
          </p:nvPr>
        </p:nvSpPr>
        <p:spPr/>
        <p:txBody>
          <a:bodyPr>
            <a:normAutofit fontScale="92500" lnSpcReduction="10000"/>
          </a:bodyPr>
          <a:lstStyle/>
          <a:p>
            <a:r>
              <a:rPr lang="en-GB" dirty="0"/>
              <a:t>Excessive daytime sleepiness</a:t>
            </a:r>
          </a:p>
          <a:p>
            <a:r>
              <a:rPr lang="en-GB" dirty="0"/>
              <a:t>Frequent yawning</a:t>
            </a:r>
          </a:p>
          <a:p>
            <a:r>
              <a:rPr lang="en-GB" dirty="0"/>
              <a:t>Irritability, anger, hyperactivity, depression, mood swings, impatience</a:t>
            </a:r>
          </a:p>
          <a:p>
            <a:r>
              <a:rPr lang="en-GB" dirty="0"/>
              <a:t>Impacts on decision making processes and creativity</a:t>
            </a:r>
          </a:p>
          <a:p>
            <a:r>
              <a:rPr lang="en-GB" dirty="0"/>
              <a:t>Low self-confidence, poor impulse control</a:t>
            </a:r>
          </a:p>
          <a:p>
            <a:r>
              <a:rPr lang="en-GB" dirty="0"/>
              <a:t>Deterioration in school attainment</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5" name="Text Placeholder 4"/>
          <p:cNvSpPr>
            <a:spLocks noGrp="1"/>
          </p:cNvSpPr>
          <p:nvPr>
            <p:ph type="body" sz="quarter" idx="3"/>
          </p:nvPr>
        </p:nvSpPr>
        <p:spPr/>
        <p:txBody>
          <a:bodyPr/>
          <a:lstStyle/>
          <a:p>
            <a:r>
              <a:rPr lang="en-GB" dirty="0"/>
              <a:t>Children</a:t>
            </a:r>
          </a:p>
        </p:txBody>
      </p:sp>
      <p:sp>
        <p:nvSpPr>
          <p:cNvPr id="6" name="Content Placeholder 5"/>
          <p:cNvSpPr>
            <a:spLocks noGrp="1"/>
          </p:cNvSpPr>
          <p:nvPr>
            <p:ph sz="quarter" idx="4"/>
          </p:nvPr>
        </p:nvSpPr>
        <p:spPr/>
        <p:txBody>
          <a:bodyPr/>
          <a:lstStyle/>
          <a:p>
            <a:r>
              <a:rPr lang="en-GB" dirty="0"/>
              <a:t> temper tantrums,</a:t>
            </a:r>
          </a:p>
          <a:p>
            <a:r>
              <a:rPr lang="en-GB" dirty="0"/>
              <a:t> the tendency to “explode” at the slightest provocation,</a:t>
            </a:r>
          </a:p>
          <a:p>
            <a:r>
              <a:rPr lang="en-GB" dirty="0"/>
              <a:t>daytime naps, </a:t>
            </a:r>
          </a:p>
          <a:p>
            <a:r>
              <a:rPr lang="en-GB" dirty="0"/>
              <a:t>grogginess and reluctance to get out of bed in the morning.</a:t>
            </a:r>
          </a:p>
          <a:p>
            <a:endParaRPr lang="en-GB" dirty="0"/>
          </a:p>
        </p:txBody>
      </p:sp>
    </p:spTree>
    <p:extLst>
      <p:ext uri="{BB962C8B-B14F-4D97-AF65-F5344CB8AC3E}">
        <p14:creationId xmlns:p14="http://schemas.microsoft.com/office/powerpoint/2010/main" val="3678989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le:Effects of sleep deprivation.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3750" y="237994"/>
            <a:ext cx="5892738" cy="643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3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Sleep and Obesity</a:t>
            </a:r>
          </a:p>
        </p:txBody>
      </p:sp>
      <p:sp>
        <p:nvSpPr>
          <p:cNvPr id="3" name="Content Placeholder 2"/>
          <p:cNvSpPr>
            <a:spLocks noGrp="1"/>
          </p:cNvSpPr>
          <p:nvPr>
            <p:ph idx="1"/>
          </p:nvPr>
        </p:nvSpPr>
        <p:spPr/>
        <p:txBody>
          <a:bodyPr>
            <a:normAutofit/>
          </a:bodyPr>
          <a:lstStyle/>
          <a:p>
            <a:endParaRPr lang="en-GB" sz="2400" dirty="0"/>
          </a:p>
          <a:p>
            <a:r>
              <a:rPr lang="en-GB" dirty="0"/>
              <a:t>Research </a:t>
            </a:r>
            <a:r>
              <a:rPr lang="en-GB" dirty="0" err="1"/>
              <a:t>suggests,that</a:t>
            </a:r>
            <a:r>
              <a:rPr lang="en-GB" dirty="0"/>
              <a:t>…</a:t>
            </a:r>
          </a:p>
          <a:p>
            <a:endParaRPr lang="en-GB" dirty="0"/>
          </a:p>
          <a:p>
            <a:r>
              <a:rPr lang="en-GB" dirty="0"/>
              <a:t>Lack of sleep affects hormones which control appetite</a:t>
            </a:r>
          </a:p>
          <a:p>
            <a:pPr marL="0" indent="0">
              <a:buNone/>
            </a:pPr>
            <a:r>
              <a:rPr lang="en-GB" dirty="0"/>
              <a:t>    Sleep quality and quantity  at 30 months is a</a:t>
            </a:r>
          </a:p>
          <a:p>
            <a:pPr marL="0" indent="0">
              <a:buNone/>
            </a:pPr>
            <a:r>
              <a:rPr lang="en-GB" dirty="0"/>
              <a:t>    predictor for obesity at seven years old.                    </a:t>
            </a:r>
          </a:p>
          <a:p>
            <a:r>
              <a:rPr lang="en-GB" dirty="0"/>
              <a:t>In 5-6yr olds, sleep less than 10 hours, compared to ideal of 11 hours led to doubling of body fat</a:t>
            </a:r>
          </a:p>
          <a:p>
            <a:endParaRPr lang="en-GB" sz="2400" dirty="0"/>
          </a:p>
          <a:p>
            <a:endParaRPr lang="en-GB" sz="2400" dirty="0"/>
          </a:p>
        </p:txBody>
      </p:sp>
      <p:pic>
        <p:nvPicPr>
          <p:cNvPr id="4" name="Picture 3" descr="Obesity Statistics: The Scale of the Problem and It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072" y="846138"/>
            <a:ext cx="1971302" cy="1812360"/>
          </a:xfrm>
          <a:prstGeom prst="rect">
            <a:avLst/>
          </a:prstGeom>
        </p:spPr>
      </p:pic>
    </p:spTree>
    <p:extLst>
      <p:ext uri="{BB962C8B-B14F-4D97-AF65-F5344CB8AC3E}">
        <p14:creationId xmlns:p14="http://schemas.microsoft.com/office/powerpoint/2010/main" val="307584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Sleep Problems and Medical Conditions</a:t>
            </a:r>
          </a:p>
        </p:txBody>
      </p:sp>
      <p:sp>
        <p:nvSpPr>
          <p:cNvPr id="3" name="Content Placeholder 2"/>
          <p:cNvSpPr>
            <a:spLocks noGrp="1"/>
          </p:cNvSpPr>
          <p:nvPr>
            <p:ph idx="1"/>
          </p:nvPr>
        </p:nvSpPr>
        <p:spPr/>
        <p:txBody>
          <a:bodyPr/>
          <a:lstStyle/>
          <a:p>
            <a:endParaRPr lang="en-GB" sz="2400" dirty="0"/>
          </a:p>
          <a:p>
            <a:endParaRPr lang="en-GB" sz="2400" dirty="0"/>
          </a:p>
          <a:p>
            <a:r>
              <a:rPr lang="en-GB" sz="2400" dirty="0"/>
              <a:t>An illness episode can disrupt a previously good sleep pattern or may be a chronic problem</a:t>
            </a:r>
          </a:p>
          <a:p>
            <a:r>
              <a:rPr lang="en-GB" sz="2400" dirty="0"/>
              <a:t>Discomfort or pain</a:t>
            </a:r>
          </a:p>
          <a:p>
            <a:r>
              <a:rPr lang="en-GB" sz="2400" dirty="0"/>
              <a:t>Reflux</a:t>
            </a:r>
          </a:p>
          <a:p>
            <a:r>
              <a:rPr lang="en-GB" sz="2400" dirty="0"/>
              <a:t>Epilepsy-seizures and treatment can affect sleep</a:t>
            </a:r>
          </a:p>
          <a:p>
            <a:r>
              <a:rPr lang="en-GB" sz="2400" dirty="0"/>
              <a:t>Snoring-obstructive sleep apnoea</a:t>
            </a:r>
          </a:p>
          <a:p>
            <a:r>
              <a:rPr lang="en-GB" sz="2400" dirty="0"/>
              <a:t>Nocturnal enuresis (bed wetting)</a:t>
            </a:r>
          </a:p>
          <a:p>
            <a:r>
              <a:rPr lang="en-GB" sz="2400" dirty="0"/>
              <a:t>Restless legs (periodic limb movement disorder)</a:t>
            </a:r>
          </a:p>
          <a:p>
            <a:endParaRPr lang="en-GB" dirty="0"/>
          </a:p>
        </p:txBody>
      </p:sp>
      <p:pic>
        <p:nvPicPr>
          <p:cNvPr id="4" name="Picture 3" descr="Progressive Charlestown: One out of two might be yo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222" y="846138"/>
            <a:ext cx="3048000" cy="1546333"/>
          </a:xfrm>
          <a:prstGeom prst="rect">
            <a:avLst/>
          </a:prstGeom>
        </p:spPr>
      </p:pic>
    </p:spTree>
    <p:extLst>
      <p:ext uri="{BB962C8B-B14F-4D97-AF65-F5344CB8AC3E}">
        <p14:creationId xmlns:p14="http://schemas.microsoft.com/office/powerpoint/2010/main" val="3905024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Sleep Problems and Developmental Disorders</a:t>
            </a:r>
          </a:p>
        </p:txBody>
      </p:sp>
      <p:sp>
        <p:nvSpPr>
          <p:cNvPr id="3" name="Content Placeholder 2"/>
          <p:cNvSpPr>
            <a:spLocks noGrp="1"/>
          </p:cNvSpPr>
          <p:nvPr>
            <p:ph idx="1"/>
          </p:nvPr>
        </p:nvSpPr>
        <p:spPr/>
        <p:txBody>
          <a:bodyPr>
            <a:normAutofit/>
          </a:bodyPr>
          <a:lstStyle/>
          <a:p>
            <a:endParaRPr lang="en-GB" sz="2400" dirty="0"/>
          </a:p>
          <a:p>
            <a:r>
              <a:rPr lang="en-GB" sz="2400" dirty="0"/>
              <a:t>Sleep problems prevalent in  children and young people with:</a:t>
            </a:r>
          </a:p>
          <a:p>
            <a:pPr marL="0" indent="0">
              <a:buNone/>
            </a:pPr>
            <a:endParaRPr lang="en-GB" sz="2400" dirty="0"/>
          </a:p>
          <a:p>
            <a:pPr marL="0" indent="0">
              <a:buNone/>
            </a:pPr>
            <a:r>
              <a:rPr lang="en-GB" sz="2400" dirty="0"/>
              <a:t>      </a:t>
            </a:r>
          </a:p>
          <a:p>
            <a:r>
              <a:rPr lang="en-GB" sz="2400" dirty="0"/>
              <a:t>Brain malformations</a:t>
            </a:r>
          </a:p>
          <a:p>
            <a:r>
              <a:rPr lang="en-GB" sz="2400" dirty="0"/>
              <a:t>Visual problems</a:t>
            </a:r>
          </a:p>
          <a:p>
            <a:r>
              <a:rPr lang="en-GB" sz="2400" dirty="0"/>
              <a:t>Communication problems</a:t>
            </a:r>
          </a:p>
          <a:p>
            <a:r>
              <a:rPr lang="en-GB" sz="2400" dirty="0"/>
              <a:t>An ASC (Autism Spectrum Condition) who produce little or no melatonin</a:t>
            </a:r>
          </a:p>
        </p:txBody>
      </p:sp>
    </p:spTree>
    <p:extLst>
      <p:ext uri="{BB962C8B-B14F-4D97-AF65-F5344CB8AC3E}">
        <p14:creationId xmlns:p14="http://schemas.microsoft.com/office/powerpoint/2010/main" val="467157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Electronic Devices and Sleep </a:t>
            </a:r>
          </a:p>
        </p:txBody>
      </p:sp>
      <p:sp>
        <p:nvSpPr>
          <p:cNvPr id="3" name="Content Placeholder 2"/>
          <p:cNvSpPr>
            <a:spLocks noGrp="1"/>
          </p:cNvSpPr>
          <p:nvPr>
            <p:ph idx="1"/>
          </p:nvPr>
        </p:nvSpPr>
        <p:spPr/>
        <p:txBody>
          <a:bodyPr/>
          <a:lstStyle/>
          <a:p>
            <a:endParaRPr lang="en-GB" dirty="0"/>
          </a:p>
          <a:p>
            <a:endParaRPr lang="en-GB" dirty="0"/>
          </a:p>
          <a:p>
            <a:endParaRPr lang="en-GB" dirty="0"/>
          </a:p>
          <a:p>
            <a:endParaRPr lang="en-GB" dirty="0"/>
          </a:p>
          <a:p>
            <a:endParaRPr lang="en-GB" dirty="0"/>
          </a:p>
          <a:p>
            <a:r>
              <a:rPr lang="en-GB" dirty="0"/>
              <a:t>Video games consoles, TV ,smart phones, tablets and other technology all produce blue light which can be compared to daylight and stops us from falling asleep </a:t>
            </a:r>
          </a:p>
          <a:p>
            <a:endParaRPr lang="en-GB" dirty="0"/>
          </a:p>
          <a:p>
            <a:endParaRPr lang="en-GB" dirty="0"/>
          </a:p>
        </p:txBody>
      </p:sp>
      <p:pic>
        <p:nvPicPr>
          <p:cNvPr id="4" name="Picture 3" descr="Wired and tired: why parents should take technology out of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968" y="1600200"/>
            <a:ext cx="4713210" cy="2506980"/>
          </a:xfrm>
          <a:prstGeom prst="rect">
            <a:avLst/>
          </a:prstGeom>
        </p:spPr>
      </p:pic>
    </p:spTree>
    <p:extLst>
      <p:ext uri="{BB962C8B-B14F-4D97-AF65-F5344CB8AC3E}">
        <p14:creationId xmlns:p14="http://schemas.microsoft.com/office/powerpoint/2010/main" val="1734547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Social Media and Sleep</a:t>
            </a:r>
          </a:p>
        </p:txBody>
      </p:sp>
      <p:sp>
        <p:nvSpPr>
          <p:cNvPr id="3" name="Content Placeholder 2"/>
          <p:cNvSpPr>
            <a:spLocks noGrp="1"/>
          </p:cNvSpPr>
          <p:nvPr>
            <p:ph idx="1"/>
          </p:nvPr>
        </p:nvSpPr>
        <p:spPr/>
        <p:txBody>
          <a:bodyPr>
            <a:normAutofit fontScale="92500" lnSpcReduction="20000"/>
          </a:bodyPr>
          <a:lstStyle/>
          <a:p>
            <a:endParaRPr lang="en-GB" dirty="0"/>
          </a:p>
          <a:p>
            <a:endParaRPr lang="en-GB" dirty="0"/>
          </a:p>
          <a:p>
            <a:r>
              <a:rPr lang="en-GB" dirty="0"/>
              <a:t>Social media is available 24/7</a:t>
            </a:r>
          </a:p>
          <a:p>
            <a:r>
              <a:rPr lang="en-GB" dirty="0"/>
              <a:t>Fear of missing out (FOMO) very prevalent in children and young people: The constant need to check phone or similar which encourages excessive use of social media at night time as potentially not enough time during the day. The never ending desire to stay connected. Peer pressure!</a:t>
            </a:r>
          </a:p>
          <a:p>
            <a:r>
              <a:rPr lang="en-GB" dirty="0"/>
              <a:t>2019 stats shows that 86% of 8-11 year olds,93%of 5-15yr olds and 97% of 12-15yr olds own  a smart phone or tablet in the UK.</a:t>
            </a:r>
          </a:p>
        </p:txBody>
      </p:sp>
      <p:pic>
        <p:nvPicPr>
          <p:cNvPr id="4" name="Picture 3" descr="How to Deleted Online Social Media Accounts No Longer I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509" y="935277"/>
            <a:ext cx="2836449" cy="1628384"/>
          </a:xfrm>
          <a:prstGeom prst="rect">
            <a:avLst/>
          </a:prstGeom>
        </p:spPr>
      </p:pic>
    </p:spTree>
    <p:extLst>
      <p:ext uri="{BB962C8B-B14F-4D97-AF65-F5344CB8AC3E}">
        <p14:creationId xmlns:p14="http://schemas.microsoft.com/office/powerpoint/2010/main" val="4243438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do you associate with  sleep?</a:t>
            </a:r>
          </a:p>
        </p:txBody>
      </p:sp>
      <p:sp>
        <p:nvSpPr>
          <p:cNvPr id="3" name="Content Placeholder 2"/>
          <p:cNvSpPr>
            <a:spLocks noGrp="1"/>
          </p:cNvSpPr>
          <p:nvPr>
            <p:ph idx="1"/>
          </p:nvPr>
        </p:nvSpPr>
        <p:spPr/>
        <p:txBody>
          <a:bodyPr/>
          <a:lstStyle/>
          <a:p>
            <a:r>
              <a:rPr lang="en-GB" dirty="0"/>
              <a:t>Share with a partner /  write bullet points on a white board!</a:t>
            </a:r>
          </a:p>
        </p:txBody>
      </p:sp>
      <p:pic>
        <p:nvPicPr>
          <p:cNvPr id="5" name="Picture 4" descr="Free Card For Good Sleep Free Stock Photo - Public Domai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1044" y="2404997"/>
            <a:ext cx="3890183" cy="3382027"/>
          </a:xfrm>
          <a:prstGeom prst="rect">
            <a:avLst/>
          </a:prstGeom>
        </p:spPr>
      </p:pic>
    </p:spTree>
    <p:extLst>
      <p:ext uri="{BB962C8B-B14F-4D97-AF65-F5344CB8AC3E}">
        <p14:creationId xmlns:p14="http://schemas.microsoft.com/office/powerpoint/2010/main" val="2195893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3" name="Picture 2" descr="Free photo: Kermit, Cup, Drink Coffee, Break - Free Imag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150"/>
            <a:ext cx="9144000" cy="5981700"/>
          </a:xfrm>
          <a:prstGeom prst="rect">
            <a:avLst/>
          </a:prstGeom>
        </p:spPr>
      </p:pic>
    </p:spTree>
    <p:extLst>
      <p:ext uri="{BB962C8B-B14F-4D97-AF65-F5344CB8AC3E}">
        <p14:creationId xmlns:p14="http://schemas.microsoft.com/office/powerpoint/2010/main" val="1942417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can you do to Improve Sleep?</a:t>
            </a:r>
            <a:br>
              <a:rPr lang="en-GB" dirty="0"/>
            </a:br>
            <a:endParaRPr lang="en-GB" dirty="0"/>
          </a:p>
        </p:txBody>
      </p:sp>
      <p:sp>
        <p:nvSpPr>
          <p:cNvPr id="3" name="Content Placeholder 2"/>
          <p:cNvSpPr>
            <a:spLocks noGrp="1"/>
          </p:cNvSpPr>
          <p:nvPr>
            <p:ph idx="1"/>
          </p:nvPr>
        </p:nvSpPr>
        <p:spPr>
          <a:xfrm>
            <a:off x="457200" y="1311496"/>
            <a:ext cx="8229600" cy="4525963"/>
          </a:xfrm>
        </p:spPr>
        <p:txBody>
          <a:bodyPr>
            <a:normAutofit/>
          </a:bodyPr>
          <a:lstStyle/>
          <a:p>
            <a:r>
              <a:rPr lang="en-GB" dirty="0"/>
              <a:t>Share ideas with a partner or note on whiteboard</a:t>
            </a:r>
          </a:p>
          <a:p>
            <a:endParaRPr lang="en-GB" dirty="0"/>
          </a:p>
          <a:p>
            <a:pPr marL="0" indent="0">
              <a:buNone/>
            </a:pPr>
            <a:endParaRPr lang="en-GB" dirty="0"/>
          </a:p>
          <a:p>
            <a:endParaRPr lang="en-GB" dirty="0"/>
          </a:p>
          <a:p>
            <a:endParaRPr lang="en-GB" dirty="0"/>
          </a:p>
          <a:p>
            <a:pPr marL="0" indent="0">
              <a:buNone/>
            </a:pPr>
            <a:endParaRPr lang="en-GB" dirty="0"/>
          </a:p>
          <a:p>
            <a:pPr marL="0" indent="0">
              <a:buNone/>
            </a:pPr>
            <a:r>
              <a:rPr lang="en-GB" dirty="0"/>
              <a:t>     </a:t>
            </a:r>
            <a:endParaRPr lang="en-GB" dirty="0">
              <a:sym typeface="Wingdings" panose="05000000000000000000" pitchFamily="2" charset="2"/>
            </a:endParaRPr>
          </a:p>
          <a:p>
            <a:endParaRPr lang="en-GB" dirty="0">
              <a:sym typeface="Wingdings" panose="05000000000000000000" pitchFamily="2" charset="2"/>
            </a:endParaRPr>
          </a:p>
          <a:p>
            <a:endParaRPr lang="en-GB" dirty="0">
              <a:sym typeface="Wingdings" panose="05000000000000000000" pitchFamily="2" charset="2"/>
            </a:endParaRPr>
          </a:p>
          <a:p>
            <a:endParaRPr lang="en-GB" dirty="0">
              <a:sym typeface="Wingdings" panose="05000000000000000000" pitchFamily="2" charset="2"/>
            </a:endParaRPr>
          </a:p>
          <a:p>
            <a:endParaRPr lang="en-GB" dirty="0">
              <a:sym typeface="Wingdings" panose="05000000000000000000" pitchFamily="2" charset="2"/>
            </a:endParaRPr>
          </a:p>
          <a:p>
            <a:pPr marL="0" indent="0">
              <a:buNone/>
            </a:pPr>
            <a:endParaRPr lang="en-GB" dirty="0">
              <a:sym typeface="Wingdings" panose="05000000000000000000" pitchFamily="2" charset="2"/>
            </a:endParaRPr>
          </a:p>
          <a:p>
            <a:endParaRPr lang="en-GB" dirty="0"/>
          </a:p>
          <a:p>
            <a:endParaRPr lang="en-GB" dirty="0"/>
          </a:p>
        </p:txBody>
      </p:sp>
      <p:pic>
        <p:nvPicPr>
          <p:cNvPr id="4" name="Picture 3" descr="SOHO 4pc Queen Tallboy Bedroom Su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147773"/>
            <a:ext cx="2999984" cy="2170407"/>
          </a:xfrm>
          <a:prstGeom prst="rect">
            <a:avLst/>
          </a:prstGeom>
        </p:spPr>
      </p:pic>
      <p:pic>
        <p:nvPicPr>
          <p:cNvPr id="6" name="Picture 5" descr="our very messy room | &quot;Xanadu II&quot; at the Wilde Hous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614" y="3607497"/>
            <a:ext cx="4362188" cy="2229962"/>
          </a:xfrm>
          <a:prstGeom prst="rect">
            <a:avLst/>
          </a:prstGeom>
        </p:spPr>
      </p:pic>
    </p:spTree>
    <p:extLst>
      <p:ext uri="{BB962C8B-B14F-4D97-AF65-F5344CB8AC3E}">
        <p14:creationId xmlns:p14="http://schemas.microsoft.com/office/powerpoint/2010/main" val="16947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051972" cy="1040595"/>
          </a:xfrm>
        </p:spPr>
        <p:txBody>
          <a:bodyPr>
            <a:normAutofit fontScale="90000"/>
          </a:bodyPr>
          <a:lstStyle/>
          <a:p>
            <a:r>
              <a:rPr lang="en-GB" dirty="0"/>
              <a:t>How to create the perfect sleep environment</a:t>
            </a:r>
          </a:p>
        </p:txBody>
      </p:sp>
      <p:pic>
        <p:nvPicPr>
          <p:cNvPr id="3" name="The Sleep Council_ How to create the Perfect Sleep Environm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4692795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Some ideas….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2219" y="1531374"/>
            <a:ext cx="6744929" cy="4525963"/>
          </a:xfrm>
        </p:spPr>
      </p:pic>
    </p:spTree>
    <p:extLst>
      <p:ext uri="{BB962C8B-B14F-4D97-AF65-F5344CB8AC3E}">
        <p14:creationId xmlns:p14="http://schemas.microsoft.com/office/powerpoint/2010/main" val="1828257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…But also:</a:t>
            </a:r>
          </a:p>
        </p:txBody>
      </p:sp>
      <p:sp>
        <p:nvSpPr>
          <p:cNvPr id="3" name="Content Placeholder 2"/>
          <p:cNvSpPr>
            <a:spLocks noGrp="1"/>
          </p:cNvSpPr>
          <p:nvPr>
            <p:ph idx="1"/>
          </p:nvPr>
        </p:nvSpPr>
        <p:spPr/>
        <p:txBody>
          <a:bodyPr/>
          <a:lstStyle/>
          <a:p>
            <a:r>
              <a:rPr lang="en-GB" dirty="0"/>
              <a:t>Be a good sleep role model- as a family!</a:t>
            </a:r>
          </a:p>
          <a:p>
            <a:r>
              <a:rPr lang="en-GB" dirty="0"/>
              <a:t>Educate your child about the importance of sleep</a:t>
            </a:r>
          </a:p>
          <a:p>
            <a:r>
              <a:rPr lang="en-GB" dirty="0"/>
              <a:t>Stick to a “nightly wind-down” routine</a:t>
            </a:r>
          </a:p>
          <a:p>
            <a:r>
              <a:rPr lang="en-GB" dirty="0"/>
              <a:t>Establish guidelines/boundaries around the use </a:t>
            </a:r>
          </a:p>
          <a:p>
            <a:pPr marL="0" indent="0">
              <a:buNone/>
            </a:pPr>
            <a:r>
              <a:rPr lang="en-GB" dirty="0"/>
              <a:t>    of technology/social media</a:t>
            </a:r>
          </a:p>
          <a:p>
            <a:pPr marL="0" indent="0">
              <a:buNone/>
            </a:pPr>
            <a:endParaRPr lang="en-GB" dirty="0"/>
          </a:p>
          <a:p>
            <a:endParaRPr lang="en-GB" dirty="0"/>
          </a:p>
        </p:txBody>
      </p:sp>
      <p:pic>
        <p:nvPicPr>
          <p:cNvPr id="4" name="Picture 3" descr="PAGES OF OUR CHILDHOOD: What children's stories can teach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7792" y="3695547"/>
            <a:ext cx="3860083" cy="2269050"/>
          </a:xfrm>
          <a:prstGeom prst="rect">
            <a:avLst/>
          </a:prstGeom>
        </p:spPr>
      </p:pic>
    </p:spTree>
    <p:extLst>
      <p:ext uri="{BB962C8B-B14F-4D97-AF65-F5344CB8AC3E}">
        <p14:creationId xmlns:p14="http://schemas.microsoft.com/office/powerpoint/2010/main" val="391851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More recommendations for better sleep</a:t>
            </a:r>
          </a:p>
        </p:txBody>
      </p:sp>
      <p:sp>
        <p:nvSpPr>
          <p:cNvPr id="3" name="Content Placeholder 2"/>
          <p:cNvSpPr>
            <a:spLocks noGrp="1"/>
          </p:cNvSpPr>
          <p:nvPr>
            <p:ph idx="1"/>
          </p:nvPr>
        </p:nvSpPr>
        <p:spPr/>
        <p:txBody>
          <a:bodyPr/>
          <a:lstStyle/>
          <a:p>
            <a:r>
              <a:rPr lang="en-GB" dirty="0"/>
              <a:t>1. avoid or reduce caffeine (last recommended intake around 2.00pm) as well as sugary/fizzy drinks</a:t>
            </a:r>
          </a:p>
          <a:p>
            <a:endParaRPr lang="en-GB" dirty="0"/>
          </a:p>
        </p:txBody>
      </p:sp>
      <p:pic>
        <p:nvPicPr>
          <p:cNvPr id="4" name="Picture 3" descr="It's Just the Coffee Talking: How much caffeine is in that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 y="2950467"/>
            <a:ext cx="8982075" cy="2548460"/>
          </a:xfrm>
          <a:prstGeom prst="rect">
            <a:avLst/>
          </a:prstGeom>
        </p:spPr>
      </p:pic>
    </p:spTree>
    <p:extLst>
      <p:ext uri="{BB962C8B-B14F-4D97-AF65-F5344CB8AC3E}">
        <p14:creationId xmlns:p14="http://schemas.microsoft.com/office/powerpoint/2010/main" val="3452375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535" y="569606"/>
            <a:ext cx="5051972" cy="1143000"/>
          </a:xfrm>
        </p:spPr>
        <p:txBody>
          <a:bodyPr>
            <a:normAutofit fontScale="90000"/>
          </a:bodyPr>
          <a:lstStyle/>
          <a:p>
            <a:r>
              <a:rPr lang="en-GB" dirty="0"/>
              <a:t>2. Ensure correct management of medical problems, long term and short term</a:t>
            </a:r>
          </a:p>
        </p:txBody>
      </p:sp>
      <p:pic>
        <p:nvPicPr>
          <p:cNvPr id="3" name="Picture 2" descr="My English Corner for 2nd ESO: Talking about health problem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417" y="2029217"/>
            <a:ext cx="6858000" cy="4622104"/>
          </a:xfrm>
          <a:prstGeom prst="rect">
            <a:avLst/>
          </a:prstGeom>
        </p:spPr>
      </p:pic>
    </p:spTree>
    <p:extLst>
      <p:ext uri="{BB962C8B-B14F-4D97-AF65-F5344CB8AC3E}">
        <p14:creationId xmlns:p14="http://schemas.microsoft.com/office/powerpoint/2010/main" val="35179249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02" y="274638"/>
            <a:ext cx="4929069" cy="1143000"/>
          </a:xfrm>
        </p:spPr>
        <p:txBody>
          <a:bodyPr/>
          <a:lstStyle/>
          <a:p>
            <a:r>
              <a:rPr lang="en-GB" dirty="0"/>
              <a:t>3. Ensure appropriate supper/tea</a:t>
            </a:r>
          </a:p>
        </p:txBody>
      </p:sp>
      <p:sp>
        <p:nvSpPr>
          <p:cNvPr id="3" name="Content Placeholder 2"/>
          <p:cNvSpPr>
            <a:spLocks noGrp="1"/>
          </p:cNvSpPr>
          <p:nvPr>
            <p:ph idx="1"/>
          </p:nvPr>
        </p:nvSpPr>
        <p:spPr>
          <a:xfrm>
            <a:off x="419715" y="1628473"/>
            <a:ext cx="8229600" cy="4525963"/>
          </a:xfrm>
        </p:spPr>
        <p:txBody>
          <a:bodyPr>
            <a:normAutofit/>
          </a:bodyPr>
          <a:lstStyle/>
          <a:p>
            <a:r>
              <a:rPr lang="en-GB" dirty="0"/>
              <a:t>- ideally 2 to 3 hours before bed time, right portion!</a:t>
            </a:r>
          </a:p>
          <a:p>
            <a:pPr marL="0" indent="0">
              <a:buNone/>
            </a:pPr>
            <a:r>
              <a:rPr lang="en-GB" dirty="0"/>
              <a:t>       Did you know that some foods/drinks contain  or  </a:t>
            </a:r>
          </a:p>
          <a:p>
            <a:pPr marL="0" indent="0">
              <a:buNone/>
            </a:pPr>
            <a:r>
              <a:rPr lang="en-GB" dirty="0"/>
              <a:t>       encourage production of melatonin?</a:t>
            </a:r>
          </a:p>
          <a:p>
            <a:endParaRPr lang="en-GB" dirty="0"/>
          </a:p>
          <a:p>
            <a:endParaRPr lang="en-GB" dirty="0"/>
          </a:p>
          <a:p>
            <a:endParaRPr lang="en-GB" dirty="0"/>
          </a:p>
          <a:p>
            <a:endParaRPr lang="en-GB" dirty="0"/>
          </a:p>
        </p:txBody>
      </p:sp>
      <p:pic>
        <p:nvPicPr>
          <p:cNvPr id="5" name="Picture 4" descr="100% Red Tart Cherry Juice | Flickr - Photo Shar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5692" y="3496323"/>
            <a:ext cx="1877022" cy="1752186"/>
          </a:xfrm>
          <a:prstGeom prst="rect">
            <a:avLst/>
          </a:prstGeom>
        </p:spPr>
      </p:pic>
      <p:pic>
        <p:nvPicPr>
          <p:cNvPr id="6" name="Picture 5" descr="foot talk: Shoes and Christma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939" y="3496322"/>
            <a:ext cx="2209152" cy="1284951"/>
          </a:xfrm>
          <a:prstGeom prst="rect">
            <a:avLst/>
          </a:prstGeom>
        </p:spPr>
      </p:pic>
      <p:pic>
        <p:nvPicPr>
          <p:cNvPr id="7" name="Picture 6" descr="Almonds! | Flickr - Photo Shar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973" y="3496322"/>
            <a:ext cx="1477433" cy="1752186"/>
          </a:xfrm>
          <a:prstGeom prst="rect">
            <a:avLst/>
          </a:prstGeom>
        </p:spPr>
      </p:pic>
      <p:pic>
        <p:nvPicPr>
          <p:cNvPr id="8" name="Picture 7" descr="Chamomile Tea - Amazing Benefits for Your Health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9224" y="4922456"/>
            <a:ext cx="2310581" cy="1551234"/>
          </a:xfrm>
          <a:prstGeom prst="rect">
            <a:avLst/>
          </a:prstGeom>
        </p:spPr>
      </p:pic>
    </p:spTree>
    <p:extLst>
      <p:ext uri="{BB962C8B-B14F-4D97-AF65-F5344CB8AC3E}">
        <p14:creationId xmlns:p14="http://schemas.microsoft.com/office/powerpoint/2010/main" val="54161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4. Follow a bedtime routine</a:t>
            </a:r>
          </a:p>
        </p:txBody>
      </p:sp>
      <p:pic>
        <p:nvPicPr>
          <p:cNvPr id="2050" name="Picture 2" descr="Family Wellness Pro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458" y="0"/>
            <a:ext cx="8347587" cy="74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735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93" y="451619"/>
            <a:ext cx="5051972" cy="1143000"/>
          </a:xfrm>
        </p:spPr>
        <p:txBody>
          <a:bodyPr/>
          <a:lstStyle/>
          <a:p>
            <a:r>
              <a:rPr lang="en-GB" dirty="0"/>
              <a:t>Any questions or reflections?</a:t>
            </a:r>
          </a:p>
        </p:txBody>
      </p:sp>
      <p:pic>
        <p:nvPicPr>
          <p:cNvPr id="3" name="Picture 2" descr="Questions 1 Free Stock Photo - Public Domain Pictur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524" y="1963379"/>
            <a:ext cx="5325271" cy="3528000"/>
          </a:xfrm>
          <a:prstGeom prst="rect">
            <a:avLst/>
          </a:prstGeom>
        </p:spPr>
      </p:pic>
    </p:spTree>
    <p:extLst>
      <p:ext uri="{BB962C8B-B14F-4D97-AF65-F5344CB8AC3E}">
        <p14:creationId xmlns:p14="http://schemas.microsoft.com/office/powerpoint/2010/main" val="83297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normAutofit lnSpcReduction="10000"/>
          </a:bodyPr>
          <a:lstStyle/>
          <a:p>
            <a:endParaRPr lang="en-GB" dirty="0"/>
          </a:p>
          <a:p>
            <a:endParaRPr lang="en-GB" dirty="0"/>
          </a:p>
          <a:p>
            <a:r>
              <a:rPr lang="en-GB" dirty="0"/>
              <a:t>1. Brain shuts down and is inactive during sleep</a:t>
            </a:r>
          </a:p>
          <a:p>
            <a:r>
              <a:rPr lang="en-GB" dirty="0"/>
              <a:t>2. You can train yourself to get by with less sleep</a:t>
            </a:r>
          </a:p>
          <a:p>
            <a:r>
              <a:rPr lang="en-GB" dirty="0"/>
              <a:t>3. One in five children has sleep problems</a:t>
            </a:r>
          </a:p>
          <a:p>
            <a:r>
              <a:rPr lang="en-GB" dirty="0"/>
              <a:t>4. Sleeping in on the weekend prevents the effects of    </a:t>
            </a:r>
          </a:p>
          <a:p>
            <a:r>
              <a:rPr lang="en-GB" dirty="0"/>
              <a:t>    sleep loss during the next week</a:t>
            </a:r>
          </a:p>
          <a:p>
            <a:r>
              <a:rPr lang="en-GB" dirty="0"/>
              <a:t>5. Sleep is needed to survive, just like food and drink</a:t>
            </a:r>
          </a:p>
          <a:p>
            <a:r>
              <a:rPr lang="en-GB" dirty="0"/>
              <a:t>6. Loud snoring every night is normal</a:t>
            </a:r>
          </a:p>
          <a:p>
            <a:endParaRPr lang="en-GB" dirty="0"/>
          </a:p>
        </p:txBody>
      </p:sp>
      <p:pic>
        <p:nvPicPr>
          <p:cNvPr id="4" name="Picture 3" descr="Autobiographical Fiction – Fish Of Gol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52" y="274637"/>
            <a:ext cx="5254668" cy="1868795"/>
          </a:xfrm>
          <a:prstGeom prst="rect">
            <a:avLst/>
          </a:prstGeom>
        </p:spPr>
      </p:pic>
    </p:spTree>
    <p:extLst>
      <p:ext uri="{BB962C8B-B14F-4D97-AF65-F5344CB8AC3E}">
        <p14:creationId xmlns:p14="http://schemas.microsoft.com/office/powerpoint/2010/main" val="679123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a:p>
            <a:endParaRPr lang="en-GB" dirty="0"/>
          </a:p>
          <a:p>
            <a:endParaRPr lang="en-GB" dirty="0"/>
          </a:p>
          <a:p>
            <a:endParaRPr lang="en-GB" dirty="0"/>
          </a:p>
          <a:p>
            <a:r>
              <a:rPr lang="en-GB" dirty="0"/>
              <a:t>Please leave your  feedback on the form!</a:t>
            </a:r>
          </a:p>
          <a:p>
            <a:endParaRPr lang="en-GB" dirty="0"/>
          </a:p>
          <a:p>
            <a:r>
              <a:rPr lang="en-GB" dirty="0"/>
              <a:t>THANK YOU!      Please help yourself to leaflets</a:t>
            </a:r>
          </a:p>
        </p:txBody>
      </p:sp>
      <p:pic>
        <p:nvPicPr>
          <p:cNvPr id="4" name="Picture 3" descr="20 coisas para não fazer no feedback | Série sobre Feedbac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393" y="274638"/>
            <a:ext cx="6268065" cy="2831294"/>
          </a:xfrm>
          <a:prstGeom prst="rect">
            <a:avLst/>
          </a:prstGeom>
        </p:spPr>
      </p:pic>
    </p:spTree>
    <p:extLst>
      <p:ext uri="{BB962C8B-B14F-4D97-AF65-F5344CB8AC3E}">
        <p14:creationId xmlns:p14="http://schemas.microsoft.com/office/powerpoint/2010/main" val="503187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546" y="692728"/>
            <a:ext cx="9005454" cy="6071866"/>
          </a:xfrm>
          <a:prstGeom prst="rect">
            <a:avLst/>
          </a:prstGeom>
        </p:spPr>
      </p:pic>
    </p:spTree>
    <p:extLst>
      <p:ext uri="{BB962C8B-B14F-4D97-AF65-F5344CB8AC3E}">
        <p14:creationId xmlns:p14="http://schemas.microsoft.com/office/powerpoint/2010/main" val="3329454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References:</a:t>
            </a:r>
          </a:p>
        </p:txBody>
      </p:sp>
      <p:sp>
        <p:nvSpPr>
          <p:cNvPr id="3" name="Content Placeholder 2"/>
          <p:cNvSpPr>
            <a:spLocks noGrp="1"/>
          </p:cNvSpPr>
          <p:nvPr>
            <p:ph idx="1"/>
          </p:nvPr>
        </p:nvSpPr>
        <p:spPr>
          <a:xfrm>
            <a:off x="457200" y="1189703"/>
            <a:ext cx="8229600" cy="5584723"/>
          </a:xfrm>
        </p:spPr>
        <p:txBody>
          <a:bodyPr/>
          <a:lstStyle/>
          <a:p>
            <a:r>
              <a:rPr lang="en-GB" dirty="0"/>
              <a:t>Sleephealthfoundation.org.au</a:t>
            </a:r>
          </a:p>
          <a:p>
            <a:r>
              <a:rPr lang="en-GB" dirty="0"/>
              <a:t>Guardian newspaper articles:</a:t>
            </a:r>
          </a:p>
          <a:p>
            <a:r>
              <a:rPr lang="en-GB" dirty="0"/>
              <a:t>“Children's’ lack of sleep is a hidden health crisis”(30.09.2018)</a:t>
            </a:r>
          </a:p>
          <a:p>
            <a:r>
              <a:rPr lang="en-GB" dirty="0"/>
              <a:t>“Sharp rise in hospital admissions for children with sleep disorders (06.03.2020)</a:t>
            </a:r>
          </a:p>
          <a:p>
            <a:r>
              <a:rPr lang="en-GB" dirty="0"/>
              <a:t>Healthline.com</a:t>
            </a:r>
          </a:p>
          <a:p>
            <a:r>
              <a:rPr lang="en-GB" dirty="0">
                <a:hlinkClick r:id="rId2"/>
              </a:rPr>
              <a:t>www.sleepfoundation.org</a:t>
            </a:r>
            <a:r>
              <a:rPr lang="en-GB" dirty="0"/>
              <a:t>: Obesity and </a:t>
            </a:r>
          </a:p>
          <a:p>
            <a:pPr marL="0" indent="0">
              <a:buNone/>
            </a:pPr>
            <a:r>
              <a:rPr lang="en-GB" dirty="0"/>
              <a:t>    sleep,20.11.2020</a:t>
            </a:r>
          </a:p>
          <a:p>
            <a:pPr marL="0" indent="0">
              <a:buNone/>
            </a:pPr>
            <a:r>
              <a:rPr lang="en-GB"/>
              <a:t>    Thesleepcharity.org.uk</a:t>
            </a:r>
            <a:endParaRPr lang="en-GB" dirty="0"/>
          </a:p>
          <a:p>
            <a:pPr marL="0" indent="0">
              <a:buNone/>
            </a:pPr>
            <a:r>
              <a:rPr lang="en-GB" dirty="0"/>
              <a:t>    </a:t>
            </a:r>
          </a:p>
          <a:p>
            <a:pPr marL="0" indent="0">
              <a:buNone/>
            </a:pPr>
            <a:endParaRPr lang="en-GB" dirty="0"/>
          </a:p>
          <a:p>
            <a:endParaRPr lang="en-GB" dirty="0"/>
          </a:p>
          <a:p>
            <a:endParaRPr lang="en-GB" dirty="0"/>
          </a:p>
          <a:p>
            <a:endParaRPr lang="en-GB" dirty="0"/>
          </a:p>
        </p:txBody>
      </p:sp>
    </p:spTree>
    <p:extLst>
      <p:ext uri="{BB962C8B-B14F-4D97-AF65-F5344CB8AC3E}">
        <p14:creationId xmlns:p14="http://schemas.microsoft.com/office/powerpoint/2010/main" val="1711583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156392"/>
            <a:ext cx="6424246" cy="1402584"/>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200" kern="1200">
                <a:solidFill>
                  <a:schemeClr val="tx1"/>
                </a:solidFill>
                <a:latin typeface="+mj-lt"/>
                <a:ea typeface="+mj-ea"/>
                <a:cs typeface="+mj-cs"/>
              </a:defRPr>
            </a:lvl1pPr>
          </a:lstStyle>
          <a:p>
            <a:r>
              <a:rPr lang="en-GB" dirty="0"/>
              <a:t>Overview:</a:t>
            </a:r>
          </a:p>
        </p:txBody>
      </p:sp>
      <p:sp>
        <p:nvSpPr>
          <p:cNvPr id="4" name="Content Placeholder 3"/>
          <p:cNvSpPr>
            <a:spLocks noGrp="1"/>
          </p:cNvSpPr>
          <p:nvPr>
            <p:ph idx="1"/>
          </p:nvPr>
        </p:nvSpPr>
        <p:spPr>
          <a:xfrm>
            <a:off x="457200" y="2755726"/>
            <a:ext cx="8229600" cy="3991166"/>
          </a:xfrm>
        </p:spPr>
        <p:txBody>
          <a:bodyPr>
            <a:normAutofit fontScale="25000" lnSpcReduction="20000"/>
          </a:bodyPr>
          <a:lstStyle/>
          <a:p>
            <a:r>
              <a:rPr lang="en-GB" sz="9600" dirty="0">
                <a:solidFill>
                  <a:schemeClr val="tx1"/>
                </a:solidFill>
              </a:rPr>
              <a:t>Statistics</a:t>
            </a:r>
          </a:p>
          <a:p>
            <a:r>
              <a:rPr lang="en-GB" sz="9600" dirty="0">
                <a:solidFill>
                  <a:schemeClr val="tx1"/>
                </a:solidFill>
              </a:rPr>
              <a:t>The Importance of Sleep – what happens during sleep</a:t>
            </a:r>
          </a:p>
          <a:p>
            <a:r>
              <a:rPr lang="en-GB" sz="9600" dirty="0">
                <a:solidFill>
                  <a:schemeClr val="tx1"/>
                </a:solidFill>
              </a:rPr>
              <a:t>Understanding our sleep cycles and circadian rhythm</a:t>
            </a:r>
          </a:p>
          <a:p>
            <a:r>
              <a:rPr lang="en-GB" sz="9600" dirty="0">
                <a:solidFill>
                  <a:schemeClr val="tx1"/>
                </a:solidFill>
              </a:rPr>
              <a:t>Impacts of sleep problems </a:t>
            </a:r>
          </a:p>
          <a:p>
            <a:r>
              <a:rPr lang="en-GB" sz="9600" dirty="0">
                <a:solidFill>
                  <a:schemeClr val="tx1"/>
                </a:solidFill>
              </a:rPr>
              <a:t>Signs of sleep deprivation</a:t>
            </a:r>
          </a:p>
          <a:p>
            <a:r>
              <a:rPr lang="en-GB" sz="9600" dirty="0">
                <a:solidFill>
                  <a:schemeClr val="tx1"/>
                </a:solidFill>
              </a:rPr>
              <a:t>Sleep and associated problems </a:t>
            </a:r>
          </a:p>
          <a:p>
            <a:r>
              <a:rPr lang="en-GB" sz="9600" dirty="0">
                <a:solidFill>
                  <a:schemeClr val="tx1"/>
                </a:solidFill>
              </a:rPr>
              <a:t>                             ---Break---</a:t>
            </a:r>
          </a:p>
          <a:p>
            <a:r>
              <a:rPr lang="en-GB" sz="9600" dirty="0">
                <a:solidFill>
                  <a:schemeClr val="tx1"/>
                </a:solidFill>
              </a:rPr>
              <a:t>How to improve sleep quantity and quality</a:t>
            </a:r>
          </a:p>
          <a:p>
            <a:r>
              <a:rPr lang="en-GB" sz="9600" dirty="0">
                <a:solidFill>
                  <a:schemeClr val="tx1"/>
                </a:solidFill>
              </a:rPr>
              <a:t>Questions, reflections and feedback</a:t>
            </a:r>
          </a:p>
          <a:p>
            <a:r>
              <a:rPr lang="en-GB" sz="9600" dirty="0">
                <a:solidFill>
                  <a:schemeClr val="tx1"/>
                </a:solidFill>
              </a:rPr>
              <a:t>                                                       </a:t>
            </a:r>
          </a:p>
          <a:p>
            <a:pPr marL="0" indent="0">
              <a:buNone/>
            </a:pPr>
            <a:r>
              <a:rPr lang="en-GB" sz="9600" dirty="0">
                <a:solidFill>
                  <a:schemeClr val="tx1"/>
                </a:solidFill>
              </a:rPr>
              <a:t>    </a:t>
            </a:r>
          </a:p>
          <a:p>
            <a:endParaRPr lang="en-GB" sz="9600" dirty="0">
              <a:solidFill>
                <a:schemeClr val="tx1"/>
              </a:solidFill>
            </a:endParaRPr>
          </a:p>
          <a:p>
            <a:endParaRPr lang="en-GB" sz="9600" dirty="0">
              <a:solidFill>
                <a:schemeClr val="tx1"/>
              </a:solidFill>
            </a:endParaRPr>
          </a:p>
          <a:p>
            <a:endParaRPr lang="en-GB" sz="9600" dirty="0">
              <a:solidFill>
                <a:schemeClr val="tx1"/>
              </a:solidFill>
            </a:endParaRPr>
          </a:p>
          <a:p>
            <a:pPr marL="0" indent="0">
              <a:buNone/>
            </a:pPr>
            <a:endParaRPr lang="en-GB" sz="9600" dirty="0">
              <a:solidFill>
                <a:schemeClr val="tx1"/>
              </a:solidFill>
            </a:endParaRPr>
          </a:p>
          <a:p>
            <a:r>
              <a:rPr lang="en-GB" sz="9600" dirty="0">
                <a:solidFill>
                  <a:schemeClr val="tx1"/>
                </a:solidFill>
              </a:rPr>
              <a:t>Sleep management</a:t>
            </a:r>
          </a:p>
          <a:p>
            <a:pPr marL="0" indent="0">
              <a:buNone/>
            </a:pPr>
            <a:endParaRPr lang="en-GB" dirty="0">
              <a:solidFill>
                <a:schemeClr val="tx1"/>
              </a:solidFill>
            </a:endParaRPr>
          </a:p>
          <a:p>
            <a:pPr marL="0" indent="0">
              <a:buNone/>
            </a:pPr>
            <a:endParaRPr lang="en-GB" dirty="0">
              <a:solidFill>
                <a:schemeClr val="tx1"/>
              </a:solidFill>
            </a:endParaRPr>
          </a:p>
          <a:p>
            <a:endParaRPr lang="en-GB" dirty="0">
              <a:solidFill>
                <a:schemeClr val="tx1"/>
              </a:solidFill>
            </a:endParaRPr>
          </a:p>
          <a:p>
            <a:pPr marL="0" indent="0">
              <a:buNone/>
            </a:pPr>
            <a:r>
              <a:rPr lang="en-GB" dirty="0">
                <a:solidFill>
                  <a:schemeClr val="tx1"/>
                </a:solidFill>
              </a:rPr>
              <a:t>   </a:t>
            </a:r>
          </a:p>
        </p:txBody>
      </p:sp>
      <p:pic>
        <p:nvPicPr>
          <p:cNvPr id="2" name="Picture 1" descr="Content and Language Objectives Signs by Adventures of a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800" y="1008779"/>
            <a:ext cx="6229512" cy="1746947"/>
          </a:xfrm>
          <a:prstGeom prst="rect">
            <a:avLst/>
          </a:prstGeom>
        </p:spPr>
      </p:pic>
    </p:spTree>
    <p:extLst>
      <p:ext uri="{BB962C8B-B14F-4D97-AF65-F5344CB8AC3E}">
        <p14:creationId xmlns:p14="http://schemas.microsoft.com/office/powerpoint/2010/main" val="3163524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Did you know?    </a:t>
            </a:r>
          </a:p>
        </p:txBody>
      </p:sp>
      <p:sp>
        <p:nvSpPr>
          <p:cNvPr id="3" name="Content Placeholder 2"/>
          <p:cNvSpPr>
            <a:spLocks noGrp="1"/>
          </p:cNvSpPr>
          <p:nvPr>
            <p:ph idx="1"/>
          </p:nvPr>
        </p:nvSpPr>
        <p:spPr>
          <a:xfrm>
            <a:off x="457200" y="1417638"/>
            <a:ext cx="8229600" cy="4525963"/>
          </a:xfrm>
        </p:spPr>
        <p:txBody>
          <a:bodyPr>
            <a:normAutofit/>
          </a:bodyPr>
          <a:lstStyle/>
          <a:p>
            <a:r>
              <a:rPr lang="en-GB" dirty="0"/>
              <a:t>1 in 4 children have sleeping problems. </a:t>
            </a:r>
          </a:p>
          <a:p>
            <a:r>
              <a:rPr lang="en-GB" dirty="0"/>
              <a:t>In 2022, 34% of children aged 7-16years had a problem with sleep 3 or more times over the week.</a:t>
            </a:r>
          </a:p>
          <a:p>
            <a:r>
              <a:rPr lang="en-GB" dirty="0"/>
              <a:t>Sleep problems have strong links with obesity and mental health issues  and are described as</a:t>
            </a:r>
          </a:p>
          <a:p>
            <a:r>
              <a:rPr lang="en-GB" dirty="0"/>
              <a:t> a “major</a:t>
            </a:r>
            <a:r>
              <a:rPr lang="en-GB" dirty="0">
                <a:solidFill>
                  <a:srgbClr val="FF0000"/>
                </a:solidFill>
              </a:rPr>
              <a:t> hidden </a:t>
            </a:r>
            <a:r>
              <a:rPr lang="en-GB" dirty="0"/>
              <a:t>public health problem”</a:t>
            </a:r>
          </a:p>
          <a:p>
            <a:r>
              <a:rPr lang="en-GB" dirty="0"/>
              <a:t>Up to 90% of children with disabilities have sleeping problems</a:t>
            </a:r>
          </a:p>
          <a:p>
            <a:r>
              <a:rPr lang="en-GB" dirty="0"/>
              <a:t>Underestimated by parents and professionals alike</a:t>
            </a:r>
          </a:p>
        </p:txBody>
      </p:sp>
      <p:pic>
        <p:nvPicPr>
          <p:cNvPr id="4" name="Picture 3" descr="2012 YTD Reading Stats - That's What She Rea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968" y="274638"/>
            <a:ext cx="2906231" cy="890283"/>
          </a:xfrm>
          <a:prstGeom prst="rect">
            <a:avLst/>
          </a:prstGeom>
        </p:spPr>
      </p:pic>
    </p:spTree>
    <p:extLst>
      <p:ext uri="{BB962C8B-B14F-4D97-AF65-F5344CB8AC3E}">
        <p14:creationId xmlns:p14="http://schemas.microsoft.com/office/powerpoint/2010/main" val="33502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 Why is Sleep Important?</a:t>
            </a:r>
          </a:p>
        </p:txBody>
      </p:sp>
      <p:sp>
        <p:nvSpPr>
          <p:cNvPr id="3" name="Content Placeholder 2"/>
          <p:cNvSpPr>
            <a:spLocks noGrp="1"/>
          </p:cNvSpPr>
          <p:nvPr>
            <p:ph idx="1"/>
          </p:nvPr>
        </p:nvSpPr>
        <p:spPr/>
        <p:txBody>
          <a:bodyPr>
            <a:normAutofit/>
          </a:bodyPr>
          <a:lstStyle/>
          <a:p>
            <a:r>
              <a:rPr lang="en-GB" sz="3200" dirty="0"/>
              <a:t>Share  your thoughts with a partner or jot down on the white board </a:t>
            </a:r>
          </a:p>
          <a:p>
            <a:pPr marL="0" indent="0">
              <a:buNone/>
            </a:pPr>
            <a:r>
              <a:rPr lang="en-GB" sz="2400" dirty="0"/>
              <a:t>     </a:t>
            </a:r>
          </a:p>
          <a:p>
            <a:endParaRPr lang="en-GB" sz="2400" dirty="0"/>
          </a:p>
          <a:p>
            <a:endParaRPr lang="en-GB" sz="2400" dirty="0"/>
          </a:p>
          <a:p>
            <a:endParaRPr lang="en-GB" sz="2400" dirty="0"/>
          </a:p>
          <a:p>
            <a:endParaRPr lang="en-GB" sz="2400" dirty="0"/>
          </a:p>
          <a:p>
            <a:pPr marL="0" indent="0">
              <a:buNone/>
            </a:pPr>
            <a:endParaRPr lang="en-GB" sz="2400" dirty="0"/>
          </a:p>
          <a:p>
            <a:pPr marL="0" indent="0">
              <a:buNone/>
            </a:pPr>
            <a:endParaRPr lang="en-GB" sz="2400" dirty="0"/>
          </a:p>
          <a:p>
            <a:endParaRPr lang="en-GB" sz="2400" dirty="0"/>
          </a:p>
          <a:p>
            <a:endParaRPr lang="en-GB" sz="2400" dirty="0"/>
          </a:p>
          <a:p>
            <a:endParaRPr lang="en-GB" sz="2400" dirty="0"/>
          </a:p>
          <a:p>
            <a:pPr marL="0" indent="0">
              <a:buNone/>
            </a:pPr>
            <a:endParaRPr lang="en-GB" sz="2400" dirty="0"/>
          </a:p>
        </p:txBody>
      </p:sp>
      <p:pic>
        <p:nvPicPr>
          <p:cNvPr id="4" name="Picture 3" descr="Free photo Concept Bulb Brainstorming Brain Busines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798" y="3157862"/>
            <a:ext cx="6096000" cy="2478849"/>
          </a:xfrm>
          <a:prstGeom prst="rect">
            <a:avLst/>
          </a:prstGeom>
        </p:spPr>
      </p:pic>
    </p:spTree>
    <p:extLst>
      <p:ext uri="{BB962C8B-B14F-4D97-AF65-F5344CB8AC3E}">
        <p14:creationId xmlns:p14="http://schemas.microsoft.com/office/powerpoint/2010/main" val="112266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Importance of sleep</a:t>
            </a:r>
          </a:p>
        </p:txBody>
      </p:sp>
      <p:sp>
        <p:nvSpPr>
          <p:cNvPr id="6" name="Content Placeholder 5"/>
          <p:cNvSpPr>
            <a:spLocks noGrp="1"/>
          </p:cNvSpPr>
          <p:nvPr>
            <p:ph idx="1"/>
          </p:nvPr>
        </p:nvSpPr>
        <p:spPr/>
        <p:txBody>
          <a:bodyPr/>
          <a:lstStyle/>
          <a:p>
            <a:endParaRPr lang="en-GB" dirty="0"/>
          </a:p>
          <a:p>
            <a:endParaRPr lang="en-GB" dirty="0"/>
          </a:p>
          <a:p>
            <a:endParaRPr lang="en-GB" dirty="0"/>
          </a:p>
          <a:p>
            <a:endParaRPr lang="en-GB" dirty="0"/>
          </a:p>
          <a:p>
            <a:r>
              <a:rPr lang="en-GB" dirty="0"/>
              <a:t>Sleep is needed to survive, just like food and water!</a:t>
            </a:r>
          </a:p>
          <a:p>
            <a:endParaRPr lang="en-GB" dirty="0"/>
          </a:p>
          <a:p>
            <a:r>
              <a:rPr lang="en-GB" dirty="0"/>
              <a:t>During sleep, the following activities takes place:</a:t>
            </a:r>
          </a:p>
          <a:p>
            <a:endParaRPr lang="en-GB" dirty="0"/>
          </a:p>
        </p:txBody>
      </p:sp>
      <p:pic>
        <p:nvPicPr>
          <p:cNvPr id="3" name="Picture 2" descr="Free stock photo of activity, health, health da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0416" y="608934"/>
            <a:ext cx="2845790" cy="2812691"/>
          </a:xfrm>
          <a:prstGeom prst="rect">
            <a:avLst/>
          </a:prstGeom>
        </p:spPr>
      </p:pic>
    </p:spTree>
    <p:extLst>
      <p:ext uri="{BB962C8B-B14F-4D97-AF65-F5344CB8AC3E}">
        <p14:creationId xmlns:p14="http://schemas.microsoft.com/office/powerpoint/2010/main" val="3710205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1. Energy Conservation</a:t>
            </a:r>
          </a:p>
        </p:txBody>
      </p:sp>
      <p:sp>
        <p:nvSpPr>
          <p:cNvPr id="3" name="Content Placeholder 2"/>
          <p:cNvSpPr>
            <a:spLocks noGrp="1"/>
          </p:cNvSpPr>
          <p:nvPr>
            <p:ph idx="1"/>
          </p:nvPr>
        </p:nvSpPr>
        <p:spPr/>
        <p:txBody>
          <a:bodyPr/>
          <a:lstStyle/>
          <a:p>
            <a:r>
              <a:rPr lang="en-GB" sz="2400" dirty="0"/>
              <a:t>Sleep allows us to reduce our caloric needs by spending part of our time functioning at a lower metabolism</a:t>
            </a:r>
          </a:p>
          <a:p>
            <a:r>
              <a:rPr lang="en-GB" sz="2400" dirty="0"/>
              <a:t>Research suggests that 8 hours of sleep for humans can produce a daily energy saving of 35% over complete wakefulness.</a:t>
            </a:r>
          </a:p>
          <a:p>
            <a:endParaRPr lang="en-GB" sz="2400" dirty="0"/>
          </a:p>
          <a:p>
            <a:endParaRPr lang="en-GB" sz="2400" dirty="0"/>
          </a:p>
          <a:p>
            <a:endParaRPr lang="en-GB" dirty="0"/>
          </a:p>
        </p:txBody>
      </p:sp>
      <p:pic>
        <p:nvPicPr>
          <p:cNvPr id="4" name="Picture 3" descr="Your Aura's Energ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8097" y="3537669"/>
            <a:ext cx="2121075" cy="2588494"/>
          </a:xfrm>
          <a:prstGeom prst="rect">
            <a:avLst/>
          </a:prstGeom>
        </p:spPr>
      </p:pic>
    </p:spTree>
    <p:extLst>
      <p:ext uri="{BB962C8B-B14F-4D97-AF65-F5344CB8AC3E}">
        <p14:creationId xmlns:p14="http://schemas.microsoft.com/office/powerpoint/2010/main" val="267533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WASPOLLED" val="15F058E0C1B740CE82037F009C998C75"/>
  <p:tag name="TPVERSION" val="5"/>
  <p:tag name="TPFULLVERSION" val="5.3.0.3294"/>
  <p:tag name="PPTVERSION" val="14"/>
  <p:tag name="TPOS" val="2"/>
</p:tagLst>
</file>

<file path=ppt/theme/theme1.xml><?xml version="1.0" encoding="utf-8"?>
<a:theme xmlns:a="http://schemas.openxmlformats.org/drawingml/2006/main" name="prescribing issues in old 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0e30a85-c05c-4e06-8315-53d905ee1eed">
      <Terms xmlns="http://schemas.microsoft.com/office/infopath/2007/PartnerControls"/>
    </lcf76f155ced4ddcb4097134ff3c332f>
    <TaxCatchAll xmlns="bdd55185-8fc5-4dee-9784-3837121dcfb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C3C69325F339458A19F5139027A622" ma:contentTypeVersion="11" ma:contentTypeDescription="Create a new document." ma:contentTypeScope="" ma:versionID="fcf40c9f01540699d308dc8401c5b268">
  <xsd:schema xmlns:xsd="http://www.w3.org/2001/XMLSchema" xmlns:xs="http://www.w3.org/2001/XMLSchema" xmlns:p="http://schemas.microsoft.com/office/2006/metadata/properties" xmlns:ns2="60e30a85-c05c-4e06-8315-53d905ee1eed" xmlns:ns3="bdd55185-8fc5-4dee-9784-3837121dcfb8" targetNamespace="http://schemas.microsoft.com/office/2006/metadata/properties" ma:root="true" ma:fieldsID="66b5222f42a0d84c522585cb42e1d77a" ns2:_="" ns3:_="">
    <xsd:import namespace="60e30a85-c05c-4e06-8315-53d905ee1eed"/>
    <xsd:import namespace="bdd55185-8fc5-4dee-9784-3837121dcfb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e30a85-c05c-4e06-8315-53d905ee1e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e417ed9-6e09-4aae-adde-8c88d7640662"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d55185-8fc5-4dee-9784-3837121dcfb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306bedf-660d-4ca7-a194-276c64ce5028}" ma:internalName="TaxCatchAll" ma:showField="CatchAllData" ma:web="bdd55185-8fc5-4dee-9784-3837121dcf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CD179D-F2AD-4F92-8B8E-37BA3934FFF5}">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ab1fc9dc-e599-44a1-8e0b-289f72a557cb"/>
    <ds:schemaRef ds:uri="http://purl.org/dc/term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60154F6-4DC7-4AE6-A21A-A8AD9AA366D5}"/>
</file>

<file path=customXml/itemProps3.xml><?xml version="1.0" encoding="utf-8"?>
<ds:datastoreItem xmlns:ds="http://schemas.openxmlformats.org/officeDocument/2006/customXml" ds:itemID="{B7C4D148-795B-4A9E-B82A-A130FD7B42A7}">
  <ds:schemaRefs>
    <ds:schemaRef ds:uri="http://schemas.microsoft.com/sharepoint/events"/>
  </ds:schemaRefs>
</ds:datastoreItem>
</file>

<file path=customXml/itemProps4.xml><?xml version="1.0" encoding="utf-8"?>
<ds:datastoreItem xmlns:ds="http://schemas.openxmlformats.org/officeDocument/2006/customXml" ds:itemID="{348A596E-E7A1-45E0-BCFD-1BEF062C14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6727</TotalTime>
  <Words>2939</Words>
  <Application>Microsoft Office PowerPoint</Application>
  <PresentationFormat>On-screen Show (4:3)</PresentationFormat>
  <Paragraphs>350</Paragraphs>
  <Slides>42</Slides>
  <Notes>24</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42</vt:i4>
      </vt:variant>
    </vt:vector>
  </HeadingPairs>
  <TitlesOfParts>
    <vt:vector size="45" baseType="lpstr">
      <vt:lpstr>Arial</vt:lpstr>
      <vt:lpstr>Calibri</vt:lpstr>
      <vt:lpstr>prescribing issues in old age</vt:lpstr>
      <vt:lpstr>Sleep workshop for parents and carers</vt:lpstr>
      <vt:lpstr>Group expectations</vt:lpstr>
      <vt:lpstr>What do you associate with  sleep?</vt:lpstr>
      <vt:lpstr>PowerPoint Presentation</vt:lpstr>
      <vt:lpstr>PowerPoint Presentation</vt:lpstr>
      <vt:lpstr>Did you know?    </vt:lpstr>
      <vt:lpstr>So Why is Sleep Important?</vt:lpstr>
      <vt:lpstr>Importance of sleep</vt:lpstr>
      <vt:lpstr>1. Energy Conservation</vt:lpstr>
      <vt:lpstr>2.Restoration of Cells</vt:lpstr>
      <vt:lpstr>3. Brain Function</vt:lpstr>
      <vt:lpstr>4.Emotional Wellbeing</vt:lpstr>
      <vt:lpstr>PowerPoint Presentation</vt:lpstr>
      <vt:lpstr>Understanding our sleep cycles</vt:lpstr>
      <vt:lpstr>Sleep cycles</vt:lpstr>
      <vt:lpstr>Stages of sleep</vt:lpstr>
      <vt:lpstr>Understanding  the circadian rhythm</vt:lpstr>
      <vt:lpstr>How much sleep do we need?</vt:lpstr>
      <vt:lpstr>What are the impacts of  sleep problems?   </vt:lpstr>
      <vt:lpstr>Research suggests that…. </vt:lpstr>
      <vt:lpstr>Consequences of sleep disruption:                         </vt:lpstr>
      <vt:lpstr>Sleep deprivation: getting less than the required amount or  reduced quality of sleep:</vt:lpstr>
      <vt:lpstr>Signs of sleep deprivation</vt:lpstr>
      <vt:lpstr>PowerPoint Presentation</vt:lpstr>
      <vt:lpstr>Sleep and Obesity</vt:lpstr>
      <vt:lpstr>Sleep Problems and Medical Conditions</vt:lpstr>
      <vt:lpstr>Sleep Problems and Developmental Disorders</vt:lpstr>
      <vt:lpstr>Electronic Devices and Sleep </vt:lpstr>
      <vt:lpstr>Social Media and Sleep</vt:lpstr>
      <vt:lpstr>PowerPoint Presentation</vt:lpstr>
      <vt:lpstr>What can you do to Improve Sleep? </vt:lpstr>
      <vt:lpstr>How to create the perfect sleep environment</vt:lpstr>
      <vt:lpstr>Some ideas….</vt:lpstr>
      <vt:lpstr>…But also:</vt:lpstr>
      <vt:lpstr> More recommendations for better sleep</vt:lpstr>
      <vt:lpstr>2. Ensure correct management of medical problems, long term and short term</vt:lpstr>
      <vt:lpstr>3. Ensure appropriate supper/tea</vt:lpstr>
      <vt:lpstr>4. Follow a bedtime routine</vt:lpstr>
      <vt:lpstr>Any questions or reflections?</vt:lpstr>
      <vt:lpstr>PowerPoint Presentation</vt:lpstr>
      <vt:lpstr>PowerPoint Presentation</vt:lpstr>
      <vt:lpstr>References:</vt:lpstr>
    </vt:vector>
  </TitlesOfParts>
  <Company>North Staffs IT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Age Psychiatry</dc:title>
  <dc:creator>Adeyemo Olubukola - Medical Director (RLY) NSCHT</dc:creator>
  <cp:lastModifiedBy>Emma Mohring</cp:lastModifiedBy>
  <cp:revision>295</cp:revision>
  <cp:lastPrinted>2017-06-28T17:40:18Z</cp:lastPrinted>
  <dcterms:created xsi:type="dcterms:W3CDTF">2017-06-18T13:30:23Z</dcterms:created>
  <dcterms:modified xsi:type="dcterms:W3CDTF">2023-03-15T17:06:32Z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0x01010020C3C69325F339458A19F5139027A622</vt:lpwstr>
  </property>
  <property fmtid="{D5CDD505-2E9C-101B-9397-08002B2CF9AE}" pid="3" name="_dlc_DocIdItemGuid">
    <vt:lpwstr>4b8779ec-c480-4684-ae86-46fe5383f337</vt:lpwstr>
  </property>
</Properties>
</file>