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59" r:id="rId6"/>
    <p:sldId id="257" r:id="rId7"/>
    <p:sldId id="274" r:id="rId8"/>
    <p:sldId id="275" r:id="rId9"/>
    <p:sldId id="260" r:id="rId10"/>
    <p:sldId id="269" r:id="rId11"/>
    <p:sldId id="270" r:id="rId12"/>
    <p:sldId id="261" r:id="rId13"/>
    <p:sldId id="258" r:id="rId14"/>
    <p:sldId id="265" r:id="rId15"/>
    <p:sldId id="266" r:id="rId16"/>
    <p:sldId id="272" r:id="rId17"/>
    <p:sldId id="262" r:id="rId18"/>
    <p:sldId id="273" r:id="rId19"/>
    <p:sldId id="264" r:id="rId20"/>
    <p:sldId id="267" r:id="rId21"/>
    <p:sldId id="268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2B9D8-DEC9-2C9C-4982-DA3E8CB0454B}" v="64" dt="2022-01-17T13:27:14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3" autoAdjust="0"/>
    <p:restoredTop sz="93073" autoAdjust="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Falato" userId="S::efalato@kingsfield.staffs.sch.uk::0b102c74-ebf7-4c07-92f4-06b1048ef58d" providerId="AD" clId="Web-{5892B9D8-DEC9-2C9C-4982-DA3E8CB0454B}"/>
    <pc:docChg chg="addSld delSld modSld">
      <pc:chgData name="Emma Falato" userId="S::efalato@kingsfield.staffs.sch.uk::0b102c74-ebf7-4c07-92f4-06b1048ef58d" providerId="AD" clId="Web-{5892B9D8-DEC9-2C9C-4982-DA3E8CB0454B}" dt="2022-01-17T13:27:14.424" v="61" actId="1076"/>
      <pc:docMkLst>
        <pc:docMk/>
      </pc:docMkLst>
      <pc:sldChg chg="modSp">
        <pc:chgData name="Emma Falato" userId="S::efalato@kingsfield.staffs.sch.uk::0b102c74-ebf7-4c07-92f4-06b1048ef58d" providerId="AD" clId="Web-{5892B9D8-DEC9-2C9C-4982-DA3E8CB0454B}" dt="2022-01-17T13:27:14.424" v="61" actId="1076"/>
        <pc:sldMkLst>
          <pc:docMk/>
          <pc:sldMk cId="2535785320" sldId="256"/>
        </pc:sldMkLst>
        <pc:spChg chg="mod">
          <ac:chgData name="Emma Falato" userId="S::efalato@kingsfield.staffs.sch.uk::0b102c74-ebf7-4c07-92f4-06b1048ef58d" providerId="AD" clId="Web-{5892B9D8-DEC9-2C9C-4982-DA3E8CB0454B}" dt="2022-01-17T13:27:14.424" v="61" actId="1076"/>
          <ac:spMkLst>
            <pc:docMk/>
            <pc:sldMk cId="2535785320" sldId="256"/>
            <ac:spMk id="2" creationId="{00000000-0000-0000-0000-000000000000}"/>
          </ac:spMkLst>
        </pc:spChg>
      </pc:sldChg>
      <pc:sldChg chg="modSp">
        <pc:chgData name="Emma Falato" userId="S::efalato@kingsfield.staffs.sch.uk::0b102c74-ebf7-4c07-92f4-06b1048ef58d" providerId="AD" clId="Web-{5892B9D8-DEC9-2C9C-4982-DA3E8CB0454B}" dt="2022-01-17T13:27:08.908" v="58" actId="20577"/>
        <pc:sldMkLst>
          <pc:docMk/>
          <pc:sldMk cId="3652306717" sldId="257"/>
        </pc:sldMkLst>
        <pc:spChg chg="mod">
          <ac:chgData name="Emma Falato" userId="S::efalato@kingsfield.staffs.sch.uk::0b102c74-ebf7-4c07-92f4-06b1048ef58d" providerId="AD" clId="Web-{5892B9D8-DEC9-2C9C-4982-DA3E8CB0454B}" dt="2022-01-17T13:27:08.908" v="58" actId="20577"/>
          <ac:spMkLst>
            <pc:docMk/>
            <pc:sldMk cId="3652306717" sldId="257"/>
            <ac:spMk id="3" creationId="{00000000-0000-0000-0000-000000000000}"/>
          </ac:spMkLst>
        </pc:spChg>
      </pc:sldChg>
      <pc:sldChg chg="modSp">
        <pc:chgData name="Emma Falato" userId="S::efalato@kingsfield.staffs.sch.uk::0b102c74-ebf7-4c07-92f4-06b1048ef58d" providerId="AD" clId="Web-{5892B9D8-DEC9-2C9C-4982-DA3E8CB0454B}" dt="2022-01-17T13:27:06.454" v="40" actId="14100"/>
        <pc:sldMkLst>
          <pc:docMk/>
          <pc:sldMk cId="1922494541" sldId="260"/>
        </pc:sldMkLst>
        <pc:picChg chg="mod">
          <ac:chgData name="Emma Falato" userId="S::efalato@kingsfield.staffs.sch.uk::0b102c74-ebf7-4c07-92f4-06b1048ef58d" providerId="AD" clId="Web-{5892B9D8-DEC9-2C9C-4982-DA3E8CB0454B}" dt="2022-01-17T13:27:06.454" v="40" actId="14100"/>
          <ac:picMkLst>
            <pc:docMk/>
            <pc:sldMk cId="1922494541" sldId="260"/>
            <ac:picMk id="3" creationId="{00000000-0000-0000-0000-000000000000}"/>
          </ac:picMkLst>
        </pc:picChg>
      </pc:sldChg>
      <pc:sldChg chg="modSp">
        <pc:chgData name="Emma Falato" userId="S::efalato@kingsfield.staffs.sch.uk::0b102c74-ebf7-4c07-92f4-06b1048ef58d" providerId="AD" clId="Web-{5892B9D8-DEC9-2C9C-4982-DA3E8CB0454B}" dt="2022-01-17T13:26:58.845" v="37" actId="14100"/>
        <pc:sldMkLst>
          <pc:docMk/>
          <pc:sldMk cId="1736864449" sldId="261"/>
        </pc:sldMkLst>
        <pc:picChg chg="mod">
          <ac:chgData name="Emma Falato" userId="S::efalato@kingsfield.staffs.sch.uk::0b102c74-ebf7-4c07-92f4-06b1048ef58d" providerId="AD" clId="Web-{5892B9D8-DEC9-2C9C-4982-DA3E8CB0454B}" dt="2022-01-17T13:26:51.672" v="34" actId="1076"/>
          <ac:picMkLst>
            <pc:docMk/>
            <pc:sldMk cId="1736864449" sldId="261"/>
            <ac:picMk id="4" creationId="{00000000-0000-0000-0000-000000000000}"/>
          </ac:picMkLst>
        </pc:picChg>
        <pc:picChg chg="mod">
          <ac:chgData name="Emma Falato" userId="S::efalato@kingsfield.staffs.sch.uk::0b102c74-ebf7-4c07-92f4-06b1048ef58d" providerId="AD" clId="Web-{5892B9D8-DEC9-2C9C-4982-DA3E8CB0454B}" dt="2022-01-17T13:26:54.047" v="35" actId="1076"/>
          <ac:picMkLst>
            <pc:docMk/>
            <pc:sldMk cId="1736864449" sldId="261"/>
            <ac:picMk id="5" creationId="{00000000-0000-0000-0000-000000000000}"/>
          </ac:picMkLst>
        </pc:picChg>
        <pc:picChg chg="mod">
          <ac:chgData name="Emma Falato" userId="S::efalato@kingsfield.staffs.sch.uk::0b102c74-ebf7-4c07-92f4-06b1048ef58d" providerId="AD" clId="Web-{5892B9D8-DEC9-2C9C-4982-DA3E8CB0454B}" dt="2022-01-17T13:26:58.845" v="37" actId="14100"/>
          <ac:picMkLst>
            <pc:docMk/>
            <pc:sldMk cId="1736864449" sldId="261"/>
            <ac:picMk id="3074" creationId="{00000000-0000-0000-0000-000000000000}"/>
          </ac:picMkLst>
        </pc:picChg>
      </pc:sldChg>
      <pc:sldChg chg="new del">
        <pc:chgData name="Emma Falato" userId="S::efalato@kingsfield.staffs.sch.uk::0b102c74-ebf7-4c07-92f4-06b1048ef58d" providerId="AD" clId="Web-{5892B9D8-DEC9-2C9C-4982-DA3E8CB0454B}" dt="2022-01-17T13:26:41.390" v="31"/>
        <pc:sldMkLst>
          <pc:docMk/>
          <pc:sldMk cId="265936510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E769-5B1C-470E-9074-A04F8DAF1F96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8F0C-8215-4ECB-B6F8-C660DB88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1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8F0C-8215-4ECB-B6F8-C660DB88A6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6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0AE3CE-BCBB-405C-AC3D-C3D731AA5CD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8DC5492-ED5B-4047-88D4-6E31AE48E3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laren\AppData\Local\Microsoft\Windows\Temporary Internet Files\Content.IE5\09UOSSGD\Black-And-White-School-Clip-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36296"/>
            <a:ext cx="2836710" cy="277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en-GB" sz="4400" dirty="0">
                <a:latin typeface="Letter-join Plus 40" pitchFamily="50" charset="0"/>
              </a:rPr>
              <a:t>End of Key Stage 1 </a:t>
            </a:r>
            <a:br>
              <a:rPr lang="en-GB" sz="4400" dirty="0">
                <a:latin typeface="Letter-join Plus 40" pitchFamily="50" charset="0"/>
              </a:rPr>
            </a:br>
            <a:r>
              <a:rPr lang="en-GB" sz="4400" dirty="0">
                <a:latin typeface="Letter-join Plus 40" pitchFamily="50" charset="0"/>
              </a:rPr>
              <a:t>Statutory Assessment </a:t>
            </a:r>
            <a:r>
              <a:rPr lang="en-GB" sz="4400" dirty="0" smtClean="0">
                <a:latin typeface="Letter-join Plus 40" pitchFamily="50" charset="0"/>
              </a:rPr>
              <a:t>2023</a:t>
            </a:r>
            <a:endParaRPr lang="en-US" sz="4400" dirty="0">
              <a:latin typeface="Letter-join Plus 4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0" pitchFamily="50" charset="0"/>
              </a:rPr>
              <a:t>KS1 tests</a:t>
            </a:r>
            <a:endParaRPr lang="en-US" dirty="0">
              <a:latin typeface="Letter-join Plus 4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5"/>
                </a:solidFill>
                <a:latin typeface="Letter-join Plus 40" pitchFamily="50" charset="0"/>
              </a:rPr>
              <a:t>Mathematics:</a:t>
            </a:r>
          </a:p>
          <a:p>
            <a:r>
              <a:rPr lang="en-GB" sz="3200" dirty="0">
                <a:latin typeface="Letter-join Plus 40" pitchFamily="50" charset="0"/>
              </a:rPr>
              <a:t>2 papers;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lus 40" pitchFamily="50" charset="0"/>
              </a:rPr>
              <a:t>arithmetic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lus 40" pitchFamily="50" charset="0"/>
              </a:rPr>
              <a:t>reasoning</a:t>
            </a:r>
          </a:p>
        </p:txBody>
      </p:sp>
      <p:pic>
        <p:nvPicPr>
          <p:cNvPr id="4098" name="Picture 2" descr="C:\Users\claren\AppData\Local\Microsoft\Windows\Temporary Internet Files\Content.IE5\M21CK0XC\7615529-math-kid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255481" cy="29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4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2690" r="36363" b="71939"/>
          <a:stretch/>
        </p:blipFill>
        <p:spPr bwMode="auto">
          <a:xfrm>
            <a:off x="5312971" y="1176763"/>
            <a:ext cx="3546763" cy="1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t="37310" r="35796" b="39583"/>
          <a:stretch/>
        </p:blipFill>
        <p:spPr bwMode="auto">
          <a:xfrm>
            <a:off x="5284371" y="2492896"/>
            <a:ext cx="3491345" cy="169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31818" r="32386" b="49245"/>
          <a:stretch/>
        </p:blipFill>
        <p:spPr bwMode="auto">
          <a:xfrm>
            <a:off x="395536" y="4941168"/>
            <a:ext cx="3754582" cy="13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35273" r="17559" b="10390"/>
          <a:stretch/>
        </p:blipFill>
        <p:spPr bwMode="auto">
          <a:xfrm>
            <a:off x="10142" y="1052736"/>
            <a:ext cx="4984853" cy="33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t="35069" r="34375" b="39534"/>
          <a:stretch/>
        </p:blipFill>
        <p:spPr bwMode="auto">
          <a:xfrm>
            <a:off x="5284371" y="4581128"/>
            <a:ext cx="3680934" cy="185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CCW Precursive 1" panose="03050602040000000000" pitchFamily="66" charset="0"/>
              </a:rPr>
              <a:t>Arithmetic test</a:t>
            </a:r>
            <a:endParaRPr lang="en-US" dirty="0">
              <a:solidFill>
                <a:schemeClr val="accent5"/>
              </a:solidFill>
              <a:latin typeface="CCW Precursive 1" panose="03050602040000000000" pitchFamily="66" charset="0"/>
            </a:endParaRPr>
          </a:p>
        </p:txBody>
      </p:sp>
      <p:pic>
        <p:nvPicPr>
          <p:cNvPr id="8" name="Picture 2" descr="C:\Users\claren\AppData\Local\Microsoft\Windows\Temporary Internet Files\Content.IE5\09UOSSGD\math_clip_art_0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27" y="5510042"/>
            <a:ext cx="1400944" cy="11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5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21212" r="27557" b="22311"/>
          <a:stretch/>
        </p:blipFill>
        <p:spPr bwMode="auto">
          <a:xfrm>
            <a:off x="323528" y="1073697"/>
            <a:ext cx="2974639" cy="241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t="10322" r="26704" b="14375"/>
          <a:stretch/>
        </p:blipFill>
        <p:spPr bwMode="auto">
          <a:xfrm>
            <a:off x="179512" y="3595433"/>
            <a:ext cx="3003268" cy="326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1" t="12740" r="25770" b="7067"/>
          <a:stretch/>
        </p:blipFill>
        <p:spPr bwMode="auto">
          <a:xfrm>
            <a:off x="3298167" y="2590550"/>
            <a:ext cx="3860166" cy="43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" y="11663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CCW Precursive 1" panose="03050602040000000000" pitchFamily="66" charset="0"/>
              </a:rPr>
              <a:t>Reasoning paper</a:t>
            </a:r>
            <a:endParaRPr lang="en-US" dirty="0">
              <a:solidFill>
                <a:schemeClr val="accent5"/>
              </a:solidFill>
              <a:latin typeface="CCW Precursive 1" panose="03050602040000000000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17802" r="26923" b="23798"/>
          <a:stretch/>
        </p:blipFill>
        <p:spPr bwMode="auto">
          <a:xfrm>
            <a:off x="5940152" y="980728"/>
            <a:ext cx="2843808" cy="223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laren\AppData\Local\Microsoft\Windows\Temporary Internet Files\Content.IE5\09UOSSGD\math_clip_art_0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016" y="5245344"/>
            <a:ext cx="1400944" cy="11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5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12910" r="32533" b="43778"/>
          <a:stretch/>
        </p:blipFill>
        <p:spPr bwMode="auto">
          <a:xfrm>
            <a:off x="827584" y="0"/>
            <a:ext cx="75531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claren\AppData\Local\Microsoft\Windows\Temporary Internet Files\Content.IE5\09UOSSGD\math_clip_art_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45224"/>
            <a:ext cx="1400944" cy="11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0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55237" r="32533" b="17292"/>
          <a:stretch/>
        </p:blipFill>
        <p:spPr bwMode="auto">
          <a:xfrm>
            <a:off x="107504" y="116632"/>
            <a:ext cx="6648555" cy="297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9" t="9642" r="33250" b="58859"/>
          <a:stretch/>
        </p:blipFill>
        <p:spPr bwMode="auto">
          <a:xfrm>
            <a:off x="2195736" y="3246259"/>
            <a:ext cx="6552728" cy="349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claren\AppData\Local\Microsoft\Windows\Temporary Internet Files\Content.IE5\09UOSSGD\math_clip_art_0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1400944" cy="11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6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9" t="41141" r="33250" b="6096"/>
          <a:stretch/>
        </p:blipFill>
        <p:spPr bwMode="auto">
          <a:xfrm>
            <a:off x="1907704" y="404664"/>
            <a:ext cx="6053414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claren\AppData\Local\Microsoft\Windows\Temporary Internet Files\Content.IE5\09UOSSGD\math_clip_art_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00944" cy="11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6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/>
                </a:solidFill>
                <a:latin typeface="Letter-join Plus 40" pitchFamily="50" charset="0"/>
              </a:rPr>
              <a:t>When will the assessments take place?</a:t>
            </a:r>
            <a:endParaRPr lang="en-US" dirty="0">
              <a:solidFill>
                <a:schemeClr val="accent6"/>
              </a:solidFill>
              <a:latin typeface="Letter-join Plus 4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Letter-join Plus 40" pitchFamily="50" charset="0"/>
              </a:rPr>
              <a:t>When will the tests take place?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lus 40" pitchFamily="50" charset="0"/>
              </a:rPr>
              <a:t>May </a:t>
            </a:r>
            <a:r>
              <a:rPr lang="en-GB" sz="3200" dirty="0" smtClean="0">
                <a:latin typeface="Letter-join Plus 40" pitchFamily="50" charset="0"/>
              </a:rPr>
              <a:t>2023 (over 2 weeks)</a:t>
            </a:r>
            <a:endParaRPr lang="en-GB" sz="3200" dirty="0">
              <a:latin typeface="Letter-join Plus 4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lus 40" pitchFamily="50" charset="0"/>
              </a:rPr>
              <a:t>The children will sit no more than one test per day and will be given the opportunity to have a break during the test if they wish</a:t>
            </a:r>
            <a:r>
              <a:rPr lang="en-GB" sz="3200" dirty="0" smtClean="0">
                <a:latin typeface="Letter-join Plus 40" pitchFamily="50" charset="0"/>
              </a:rPr>
              <a:t>.</a:t>
            </a:r>
            <a:endParaRPr lang="en-US" sz="3200" dirty="0">
              <a:latin typeface="Letter-join Plus 4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Letter-join Plus 40" pitchFamily="50" charset="0"/>
              </a:rPr>
              <a:t>Tests will be carried out as informally as allowed.  </a:t>
            </a:r>
            <a:endParaRPr lang="en-GB" sz="3200" dirty="0">
              <a:latin typeface="Letter-join Plus 40" pitchFamily="50" charset="0"/>
            </a:endParaRPr>
          </a:p>
        </p:txBody>
      </p:sp>
      <p:pic>
        <p:nvPicPr>
          <p:cNvPr id="7170" name="Picture 2" descr="C:\Users\claren\AppData\Local\Microsoft\Windows\Temporary Internet Files\Content.IE5\2I90EKPX\month-of-may-flower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55" y="4365104"/>
            <a:ext cx="2286280" cy="18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7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3"/>
                </a:solidFill>
                <a:latin typeface="Letter-join Plus 40" pitchFamily="50" charset="0"/>
              </a:rPr>
              <a:t>Top Tips</a:t>
            </a:r>
            <a:endParaRPr lang="en-US" sz="3200" dirty="0">
              <a:solidFill>
                <a:schemeClr val="accent3"/>
              </a:solidFill>
              <a:latin typeface="Letter-join Plus 4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etter-join Plus 40" pitchFamily="50" charset="0"/>
              </a:rPr>
              <a:t>When reading with your child, please discuss what they have read and ask questions about the book.  Find evidence in the text to support their answers.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etter-join Plus 40" pitchFamily="50" charset="0"/>
              </a:rPr>
              <a:t>If your child receives </a:t>
            </a:r>
            <a:r>
              <a:rPr lang="en-GB" sz="2800" dirty="0" smtClean="0">
                <a:latin typeface="Letter-join Plus 40" pitchFamily="50" charset="0"/>
              </a:rPr>
              <a:t>any maths work to complete at home encourage </a:t>
            </a:r>
            <a:r>
              <a:rPr lang="en-GB" sz="2800" dirty="0">
                <a:latin typeface="Letter-join Plus 40" pitchFamily="50" charset="0"/>
              </a:rPr>
              <a:t>them to teach you how to solve the problems. (Calculation Policies in Blue Home School Links and on our website).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etter-join Plus 40" pitchFamily="50" charset="0"/>
              </a:rPr>
              <a:t>In your child’s homework book, please ensure that presentation is always neat because this work could be used for evidence.</a:t>
            </a:r>
            <a:endParaRPr lang="en-US" sz="2800" dirty="0">
              <a:latin typeface="Letter-join Plus 40" pitchFamily="50" charset="0"/>
            </a:endParaRPr>
          </a:p>
        </p:txBody>
      </p:sp>
      <p:pic>
        <p:nvPicPr>
          <p:cNvPr id="8194" name="Picture 2" descr="C:\Users\claren\AppData\Local\Microsoft\Windows\Temporary Internet Files\Content.IE5\09UOSSGD\ti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105">
            <a:off x="7696512" y="5621170"/>
            <a:ext cx="1213448" cy="8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laren\AppData\Local\Microsoft\Windows\Temporary Internet Files\Content.IE5\2I90EKPX\homework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5" y="1628800"/>
            <a:ext cx="1040705" cy="10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laren\AppData\Local\Microsoft\Windows\Temporary Internet Files\Content.IE5\09UOSSGD\145_12794259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54461"/>
            <a:ext cx="1067138" cy="9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laren\AppData\Local\Microsoft\Windows\Temporary Internet Files\Content.IE5\5WJSBC1T\fun-math-problems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" y="3356992"/>
            <a:ext cx="1172430" cy="6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claren\AppData\Local\Microsoft\Windows\Temporary Internet Files\Content.IE5\09UOSSGD\Star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3" y="5229200"/>
            <a:ext cx="10767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1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Letter-join Plus 40" pitchFamily="50" charset="0"/>
              </a:rPr>
              <a:t>Spelling</a:t>
            </a:r>
            <a:endParaRPr lang="en-US" dirty="0">
              <a:solidFill>
                <a:schemeClr val="accent3"/>
              </a:solidFill>
              <a:latin typeface="Letter-join Plus 4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80728"/>
            <a:ext cx="7520940" cy="3579849"/>
          </a:xfrm>
        </p:spPr>
        <p:txBody>
          <a:bodyPr>
            <a:noAutofit/>
          </a:bodyPr>
          <a:lstStyle/>
          <a:p>
            <a:r>
              <a:rPr lang="en-GB" sz="3200" dirty="0">
                <a:latin typeface="Letter-join Plus 40" pitchFamily="50" charset="0"/>
              </a:rPr>
              <a:t>Your child needs to be able to spell all of the Year 1 and 2 common exception words correctly in order to achieve expected.</a:t>
            </a:r>
          </a:p>
          <a:p>
            <a:r>
              <a:rPr lang="en-GB" sz="3200" dirty="0" smtClean="0">
                <a:latin typeface="Letter-join Plus 40" pitchFamily="50" charset="0"/>
              </a:rPr>
              <a:t/>
            </a:r>
            <a:br>
              <a:rPr lang="en-GB" sz="3200" dirty="0" smtClean="0">
                <a:latin typeface="Letter-join Plus 40" pitchFamily="50" charset="0"/>
              </a:rPr>
            </a:br>
            <a:r>
              <a:rPr lang="en-GB" sz="3200" dirty="0" smtClean="0">
                <a:latin typeface="Letter-join Plus 40" pitchFamily="50" charset="0"/>
              </a:rPr>
              <a:t>If </a:t>
            </a:r>
            <a:r>
              <a:rPr lang="en-GB" sz="3200" dirty="0">
                <a:latin typeface="Letter-join Plus 40" pitchFamily="50" charset="0"/>
              </a:rPr>
              <a:t>you need any support with this at home please see a member of staff as we are always willing to help.</a:t>
            </a:r>
            <a:endParaRPr lang="en-US" sz="3200" dirty="0">
              <a:latin typeface="Letter-join Plus 40" pitchFamily="50" charset="0"/>
            </a:endParaRPr>
          </a:p>
        </p:txBody>
      </p:sp>
      <p:pic>
        <p:nvPicPr>
          <p:cNvPr id="9218" name="Picture 2" descr="C:\Users\claren\AppData\Local\Microsoft\Windows\Temporary Internet Files\Content.IE5\2I90EKPX\spelling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66" y="5733256"/>
            <a:ext cx="1146980" cy="87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laren\AppData\Local\Microsoft\Windows\Temporary Internet Files\Content.IE5\2I90EKPX\220px-DO-TALK-READ-WRIT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82223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0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/>
                </a:solidFill>
                <a:latin typeface="Letter-join Plus 40" pitchFamily="50" charset="0"/>
              </a:rPr>
              <a:t>Any questions? </a:t>
            </a:r>
          </a:p>
        </p:txBody>
      </p:sp>
      <p:pic>
        <p:nvPicPr>
          <p:cNvPr id="1026" name="Picture 2" descr="C:\Users\claren\AppData\Local\Microsoft\Windows\Temporary Internet Files\Content.IE5\5WJSBC1T\question-smileyfac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011314" cy="45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8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Letter-join Plus 40" pitchFamily="50" charset="0"/>
              </a:rPr>
              <a:t>Teacher assessment</a:t>
            </a:r>
            <a:endParaRPr lang="en-US" dirty="0">
              <a:solidFill>
                <a:schemeClr val="accent6"/>
              </a:solidFill>
              <a:latin typeface="Letter-join Plus 4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Letter-join Plus 40" pitchFamily="50" charset="0"/>
              </a:rPr>
              <a:t>Teacher assessment is the main focus of KS1 assessment.</a:t>
            </a:r>
          </a:p>
          <a:p>
            <a:r>
              <a:rPr lang="en-GB" sz="3200" dirty="0">
                <a:latin typeface="Letter-join Plus 40" pitchFamily="50" charset="0"/>
              </a:rPr>
              <a:t>The assessments give a rounded view of the child.</a:t>
            </a:r>
          </a:p>
          <a:p>
            <a:r>
              <a:rPr lang="en-GB" sz="3200" dirty="0">
                <a:latin typeface="Letter-join Plus 40" pitchFamily="50" charset="0"/>
              </a:rPr>
              <a:t>Assessment is based on the performance of the child over a period of time not just the end of year statutory assessments.</a:t>
            </a:r>
          </a:p>
          <a:p>
            <a:r>
              <a:rPr lang="en-GB" sz="3200" dirty="0">
                <a:latin typeface="Letter-join Plus 40" pitchFamily="50" charset="0"/>
              </a:rPr>
              <a:t>Science is also assessed. </a:t>
            </a:r>
            <a:endParaRPr lang="en-US" sz="3200" dirty="0">
              <a:latin typeface="Letter-join Plus 40" pitchFamily="50" charset="0"/>
            </a:endParaRPr>
          </a:p>
        </p:txBody>
      </p:sp>
      <p:pic>
        <p:nvPicPr>
          <p:cNvPr id="6146" name="Picture 2" descr="C:\Users\claren\AppData\Local\Microsoft\Windows\Temporary Internet Files\Content.IE5\2I90EKPX\Teacher_Clip_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797152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9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080"/>
            <a:ext cx="8229600" cy="1143000"/>
          </a:xfrm>
        </p:spPr>
        <p:txBody>
          <a:bodyPr/>
          <a:lstStyle/>
          <a:p>
            <a:r>
              <a:rPr lang="en-GB" dirty="0">
                <a:latin typeface="Letter-join Plus 40" pitchFamily="50" charset="0"/>
              </a:rPr>
              <a:t>KS1 test</a:t>
            </a:r>
            <a:endParaRPr lang="en-US" dirty="0">
              <a:latin typeface="Letter-join Plus 4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4"/>
                </a:solidFill>
                <a:latin typeface="Letter-join Plus 40" pitchFamily="50" charset="0"/>
              </a:rPr>
              <a:t>English reading:</a:t>
            </a:r>
          </a:p>
          <a:p>
            <a:r>
              <a:rPr lang="en-GB" sz="2800" dirty="0">
                <a:latin typeface="Letter-join Plus 40" pitchFamily="50" charset="0"/>
              </a:rPr>
              <a:t>2 papers</a:t>
            </a:r>
          </a:p>
          <a:p>
            <a:r>
              <a:rPr lang="en-GB" sz="2800" dirty="0">
                <a:latin typeface="Letter-join Plus 40" pitchFamily="50" charset="0"/>
              </a:rPr>
              <a:t>1 with text and questions combined.</a:t>
            </a:r>
          </a:p>
          <a:p>
            <a:r>
              <a:rPr lang="en-GB" sz="2800" dirty="0">
                <a:latin typeface="Letter-join Plus 40" pitchFamily="50" charset="0"/>
              </a:rPr>
              <a:t>1 more </a:t>
            </a:r>
            <a:r>
              <a:rPr lang="en-GB" sz="2800" dirty="0" smtClean="0">
                <a:latin typeface="Letter-join Plus 40" pitchFamily="50" charset="0"/>
              </a:rPr>
              <a:t>challenging </a:t>
            </a:r>
            <a:r>
              <a:rPr lang="en-GB" sz="2800" dirty="0">
                <a:latin typeface="Letter-join Plus 40" pitchFamily="50" charset="0"/>
              </a:rPr>
              <a:t>text with the questions in a separate booklet.</a:t>
            </a:r>
          </a:p>
          <a:p>
            <a:r>
              <a:rPr lang="en-GB" sz="2800" dirty="0">
                <a:latin typeface="Letter-join Plus 40" pitchFamily="50" charset="0"/>
              </a:rPr>
              <a:t>All pupils are given the opportunity to take both papers.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claren\AppData\Local\Microsoft\Windows\Temporary Internet Files\Content.IE5\2I90EKPX\free-clip-art-children-reading-boo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4933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aren\AppData\Local\Microsoft\Windows\Temporary Internet Files\Content.IE5\2I90EKPX\essaycontest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30" y="5157192"/>
            <a:ext cx="1703743" cy="14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74440"/>
            <a:ext cx="7520940" cy="548640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  <a:latin typeface="CCW Precursive 1" panose="03050602040000000000" pitchFamily="66" charset="0"/>
              </a:rPr>
              <a:t>Reading paper 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51284"/>
            <a:ext cx="4680520" cy="588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374756"/>
            <a:ext cx="1304925" cy="1390650"/>
          </a:xfrm>
          <a:prstGeom prst="rect">
            <a:avLst/>
          </a:prstGeom>
        </p:spPr>
      </p:pic>
      <p:pic>
        <p:nvPicPr>
          <p:cNvPr id="6" name="Picture 3" descr="C:\Users\claren\AppData\Local\Microsoft\Windows\Temporary Internet Files\Content.IE5\2I90EKPX\essaycontest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703743" cy="14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3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74440"/>
            <a:ext cx="7520940" cy="548640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  <a:latin typeface="CCW Precursive 1" panose="03050602040000000000" pitchFamily="66" charset="0"/>
              </a:rPr>
              <a:t>Reading paper 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8880"/>
            <a:ext cx="3960440" cy="5531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8640"/>
            <a:ext cx="4338439" cy="5458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748" y="5472892"/>
            <a:ext cx="13049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5" t="9425" r="27763" b="8542"/>
          <a:stretch/>
        </p:blipFill>
        <p:spPr bwMode="auto">
          <a:xfrm>
            <a:off x="1403648" y="131679"/>
            <a:ext cx="6480720" cy="656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claren\AppData\Local\Microsoft\Windows\Temporary Internet Files\Content.IE5\M21CK0XC\premiere-journee-en-classe-comprehension-bdf-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59294"/>
            <a:ext cx="177482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laren\AppData\Local\Microsoft\Windows\Temporary Internet Files\Content.IE5\5WJSBC1T\succes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7" y="404664"/>
            <a:ext cx="1276853" cy="10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t="28279" r="26208" b="47291"/>
          <a:stretch/>
        </p:blipFill>
        <p:spPr bwMode="auto">
          <a:xfrm>
            <a:off x="-34210" y="908720"/>
            <a:ext cx="933043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claren\AppData\Local\Microsoft\Windows\Temporary Internet Files\Content.IE5\2I90EKPX\succes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4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t="33197" r="32885" b="38958"/>
          <a:stretch/>
        </p:blipFill>
        <p:spPr bwMode="auto">
          <a:xfrm>
            <a:off x="683568" y="1268760"/>
            <a:ext cx="783014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claren\AppData\Local\Microsoft\Windows\Temporary Internet Files\Content.IE5\5WJSBC1T\succes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61" y="4249266"/>
            <a:ext cx="1276853" cy="10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2641" y="6224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Letter-join Plus 40" pitchFamily="50" charset="0"/>
              </a:rPr>
              <a:t>WRITING ASSESSMENT IS ON-GOING IN ENGLISH BOOKS – NO TEST PAPER</a:t>
            </a:r>
          </a:p>
        </p:txBody>
      </p:sp>
    </p:spTree>
    <p:extLst>
      <p:ext uri="{BB962C8B-B14F-4D97-AF65-F5344CB8AC3E}">
        <p14:creationId xmlns:p14="http://schemas.microsoft.com/office/powerpoint/2010/main" val="48410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8" t="16188" r="32533" b="22292"/>
          <a:stretch/>
        </p:blipFill>
        <p:spPr bwMode="auto">
          <a:xfrm>
            <a:off x="978181" y="1"/>
            <a:ext cx="7050203" cy="679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laren\AppData\Local\Microsoft\Windows\Temporary Internet Files\Content.IE5\M21CK0XC\premiere-journee-en-classe-comprehension-bdf-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04" y="476672"/>
            <a:ext cx="1578921" cy="10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aren\AppData\Local\Microsoft\Windows\Temporary Internet Files\Content.IE5\2I90EKPX\succes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64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3C69325F339458A19F5139027A622" ma:contentTypeVersion="11" ma:contentTypeDescription="Create a new document." ma:contentTypeScope="" ma:versionID="fcf40c9f01540699d308dc8401c5b268">
  <xsd:schema xmlns:xsd="http://www.w3.org/2001/XMLSchema" xmlns:xs="http://www.w3.org/2001/XMLSchema" xmlns:p="http://schemas.microsoft.com/office/2006/metadata/properties" xmlns:ns2="60e30a85-c05c-4e06-8315-53d905ee1eed" xmlns:ns3="bdd55185-8fc5-4dee-9784-3837121dcfb8" targetNamespace="http://schemas.microsoft.com/office/2006/metadata/properties" ma:root="true" ma:fieldsID="66b5222f42a0d84c522585cb42e1d77a" ns2:_="" ns3:_="">
    <xsd:import namespace="60e30a85-c05c-4e06-8315-53d905ee1eed"/>
    <xsd:import namespace="bdd55185-8fc5-4dee-9784-3837121dc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30a85-c05c-4e06-8315-53d905ee1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e417ed9-6e09-4aae-adde-8c88d76406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55185-8fc5-4dee-9784-3837121dcfb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306bedf-660d-4ca7-a194-276c64ce5028}" ma:internalName="TaxCatchAll" ma:showField="CatchAllData" ma:web="bdd55185-8fc5-4dee-9784-3837121dc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e30a85-c05c-4e06-8315-53d905ee1eed">
      <Terms xmlns="http://schemas.microsoft.com/office/infopath/2007/PartnerControls"/>
    </lcf76f155ced4ddcb4097134ff3c332f>
    <TaxCatchAll xmlns="bdd55185-8fc5-4dee-9784-3837121dcfb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03945F-3A38-4128-A1CD-6B371D5B6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e30a85-c05c-4e06-8315-53d905ee1eed"/>
    <ds:schemaRef ds:uri="bdd55185-8fc5-4dee-9784-3837121dc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1DF885-0E61-43A9-900A-37113EF58527}">
  <ds:schemaRefs>
    <ds:schemaRef ds:uri="http://www.w3.org/XML/1998/namespace"/>
    <ds:schemaRef ds:uri="http://purl.org/dc/dcmitype/"/>
    <ds:schemaRef ds:uri="60e30a85-c05c-4e06-8315-53d905ee1eed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dd55185-8fc5-4dee-9784-3837121dcfb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75CED4-AA56-4EA6-BC68-ECBD4BA875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274</TotalTime>
  <Words>299</Words>
  <Application>Microsoft Office PowerPoint</Application>
  <PresentationFormat>On-screen Show (4:3)</PresentationFormat>
  <Paragraphs>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CCW Precursive 1</vt:lpstr>
      <vt:lpstr>Franklin Gothic Book</vt:lpstr>
      <vt:lpstr>Franklin Gothic Medium</vt:lpstr>
      <vt:lpstr>Letter-join Plus 40</vt:lpstr>
      <vt:lpstr>Tunga</vt:lpstr>
      <vt:lpstr>Wingdings</vt:lpstr>
      <vt:lpstr>Angles</vt:lpstr>
      <vt:lpstr>End of Key Stage 1  Statutory Assessment 2023</vt:lpstr>
      <vt:lpstr>Teacher assessment</vt:lpstr>
      <vt:lpstr>KS1 test</vt:lpstr>
      <vt:lpstr>Reading paper 1</vt:lpstr>
      <vt:lpstr>Reading paper 2</vt:lpstr>
      <vt:lpstr>PowerPoint Presentation</vt:lpstr>
      <vt:lpstr>PowerPoint Presentation</vt:lpstr>
      <vt:lpstr>PowerPoint Presentation</vt:lpstr>
      <vt:lpstr>PowerPoint Presentation</vt:lpstr>
      <vt:lpstr>KS1 tests</vt:lpstr>
      <vt:lpstr>Arithmetic test</vt:lpstr>
      <vt:lpstr>Reasoning paper</vt:lpstr>
      <vt:lpstr>PowerPoint Presentation</vt:lpstr>
      <vt:lpstr>PowerPoint Presentation</vt:lpstr>
      <vt:lpstr>PowerPoint Presentation</vt:lpstr>
      <vt:lpstr>When will the assessments take place?</vt:lpstr>
      <vt:lpstr>Top Tips</vt:lpstr>
      <vt:lpstr>Spelling</vt:lpstr>
      <vt:lpstr>Any questions? </vt:lpstr>
    </vt:vector>
  </TitlesOfParts>
  <Company>Kingsfield First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KS1 Statutory Assessment 2016</dc:title>
  <dc:creator>Megan M. Smith</dc:creator>
  <cp:lastModifiedBy>Emma Mohring</cp:lastModifiedBy>
  <cp:revision>38</cp:revision>
  <dcterms:created xsi:type="dcterms:W3CDTF">2016-03-18T15:34:52Z</dcterms:created>
  <dcterms:modified xsi:type="dcterms:W3CDTF">2023-02-26T17:42:40Z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0x010100BE7B6A2DD5C0144EA4F74F98C7C6AA01</vt:lpwstr>
  </property>
  <property fmtid="{D5CDD505-2E9C-101B-9397-08002B2CF9AE}" pid="3" name="MediaServiceImageTags">
    <vt:lpwstr/>
  </property>
</Properties>
</file>