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2" r:id="rId5"/>
  </p:sldMasterIdLst>
  <p:notesMasterIdLst>
    <p:notesMasterId r:id="rId25"/>
  </p:notesMasterIdLst>
  <p:handoutMasterIdLst>
    <p:handoutMasterId r:id="rId26"/>
  </p:handoutMasterIdLst>
  <p:sldIdLst>
    <p:sldId id="282" r:id="rId6"/>
    <p:sldId id="268" r:id="rId7"/>
    <p:sldId id="271" r:id="rId8"/>
    <p:sldId id="272" r:id="rId9"/>
    <p:sldId id="273" r:id="rId10"/>
    <p:sldId id="274" r:id="rId11"/>
    <p:sldId id="275" r:id="rId12"/>
    <p:sldId id="276" r:id="rId13"/>
    <p:sldId id="277" r:id="rId14"/>
    <p:sldId id="278" r:id="rId15"/>
    <p:sldId id="279" r:id="rId16"/>
    <p:sldId id="280" r:id="rId17"/>
    <p:sldId id="283" r:id="rId18"/>
    <p:sldId id="284" r:id="rId19"/>
    <p:sldId id="285" r:id="rId20"/>
    <p:sldId id="286" r:id="rId21"/>
    <p:sldId id="288" r:id="rId22"/>
    <p:sldId id="287" r:id="rId23"/>
    <p:sldId id="270" r:id="rId24"/>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Roboto" panose="020B0604020202020204" charset="0"/>
      <p:regular r:id="rId31"/>
      <p:bold r:id="rId32"/>
      <p:italic r:id="rId33"/>
      <p:boldItalic r:id="rId34"/>
    </p:embeddedFont>
    <p:embeddedFont>
      <p:font typeface="Sassoon Infant Rg" panose="02000503030000020003" pitchFamily="50" charset="0"/>
      <p:regular r:id="rId35"/>
      <p:bold r:id="rId36"/>
    </p:embeddedFont>
    <p:embeddedFont>
      <p:font typeface="Twinkl" panose="020B0604020202020204" charset="0"/>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9429"/>
    <a:srgbClr val="F08215"/>
    <a:srgbClr val="009640"/>
    <a:srgbClr val="11763B"/>
    <a:srgbClr val="0076B0"/>
    <a:srgbClr val="E94E13"/>
    <a:srgbClr val="F0DD85"/>
    <a:srgbClr val="F1884C"/>
    <a:srgbClr val="F8BD95"/>
    <a:srgbClr val="21A6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2" d="100"/>
          <a:sy n="72" d="100"/>
        </p:scale>
        <p:origin x="1308"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27/02/2023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27/02/2023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hlinkClick r:id="rId3"/>
          </p:cNvPr>
          <p:cNvSpPr/>
          <p:nvPr userDrawn="1"/>
        </p:nvSpPr>
        <p:spPr>
          <a:xfrm>
            <a:off x="184784" y="6029325"/>
            <a:ext cx="1015365" cy="609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hlinkClick r:id="rId3"/>
          </p:cNvPr>
          <p:cNvSpPr/>
          <p:nvPr userDrawn="1"/>
        </p:nvSpPr>
        <p:spPr>
          <a:xfrm>
            <a:off x="184784" y="6029325"/>
            <a:ext cx="1015365" cy="609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1787397"/>
            <a:chOff x="743837" y="1344834"/>
            <a:chExt cx="7644513" cy="1787397"/>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513437"/>
            </a:xfrm>
            <a:prstGeom prst="rect">
              <a:avLst/>
            </a:prstGeom>
            <a:solidFill>
              <a:schemeClr val="bg1"/>
            </a:solidFill>
            <a:ln w="19050">
              <a:solidFill>
                <a:srgbClr val="18A0DB"/>
              </a:solidFill>
            </a:ln>
          </p:spPr>
          <p:txBody>
            <a:bodyPr wrap="square" lIns="216000" tIns="216000" rIns="216000" bIns="216000">
              <a:spAutoFit/>
            </a:bodyPr>
            <a:lstStyle/>
            <a:p>
              <a:r>
                <a:rPr lang="en-US" sz="1400" dirty="0">
                  <a:latin typeface="Roboto" panose="02000000000000000000" pitchFamily="2" charset="0"/>
                  <a:ea typeface="Roboto" panose="02000000000000000000" pitchFamily="2" charset="0"/>
                </a:rPr>
                <a:t>We hope you find the information on our website and resources useful. This resource contains links/references to external websites or companies. Please be aware that the inclusion of any link or reference to any product in this resource should not be taken as a partnership or an endorsement of any kind by Twinkl of the linked or referenced website or any association with its operators.</a:t>
              </a:r>
              <a:endParaRPr lang="en-GB" sz="1400" dirty="0">
                <a:latin typeface="Roboto" panose="02000000000000000000" pitchFamily="2" charset="0"/>
                <a:ea typeface="Roboto" panose="02000000000000000000" pitchFamily="2" charset="0"/>
              </a:endParaRP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0076B0"/>
                </a:solidFill>
                <a:latin typeface="Roboto" panose="02000000000000000000" pitchFamily="2" charset="0"/>
                <a:ea typeface="Roboto" panose="02000000000000000000" pitchFamily="2" charset="0"/>
              </a:rPr>
              <a:t>Disclaimer</a:t>
            </a:r>
            <a:endParaRPr lang="en-GB" sz="2800" b="1" dirty="0">
              <a:solidFill>
                <a:srgbClr val="0076B0"/>
              </a:solidFill>
            </a:endParaRPr>
          </a:p>
        </p:txBody>
      </p:sp>
      <p:grpSp>
        <p:nvGrpSpPr>
          <p:cNvPr id="3" name="Group 2">
            <a:extLst>
              <a:ext uri="{FF2B5EF4-FFF2-40B4-BE49-F238E27FC236}">
                <a16:creationId xmlns:a16="http://schemas.microsoft.com/office/drawing/2014/main" id="{4B77DA1D-73AB-3C52-532C-FB01508E2942}"/>
              </a:ext>
            </a:extLst>
          </p:cNvPr>
          <p:cNvGrpSpPr/>
          <p:nvPr userDrawn="1"/>
        </p:nvGrpSpPr>
        <p:grpSpPr>
          <a:xfrm>
            <a:off x="743835" y="3622632"/>
            <a:ext cx="7644513" cy="2295228"/>
            <a:chOff x="743837" y="1344834"/>
            <a:chExt cx="7644513" cy="2295228"/>
          </a:xfrm>
        </p:grpSpPr>
        <p:sp>
          <p:nvSpPr>
            <p:cNvPr id="4" name="Rectangle 3">
              <a:extLst>
                <a:ext uri="{FF2B5EF4-FFF2-40B4-BE49-F238E27FC236}">
                  <a16:creationId xmlns:a16="http://schemas.microsoft.com/office/drawing/2014/main" id="{35746560-EA9C-0454-E94E-0E4F31D7B084}"/>
                </a:ext>
              </a:extLst>
            </p:cNvPr>
            <p:cNvSpPr/>
            <p:nvPr/>
          </p:nvSpPr>
          <p:spPr>
            <a:xfrm>
              <a:off x="743837" y="1344834"/>
              <a:ext cx="1266195" cy="273960"/>
            </a:xfrm>
            <a:prstGeom prst="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6" name="Rectangle 5">
              <a:extLst>
                <a:ext uri="{FF2B5EF4-FFF2-40B4-BE49-F238E27FC236}">
                  <a16:creationId xmlns:a16="http://schemas.microsoft.com/office/drawing/2014/main" id="{BAAF5932-7D58-8424-5F08-506B4BB4724C}"/>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gbcarmelite/6809389192/in/photolist-bnHUaW-bnJ4h5-bADv96-bACHxz-bACXDc-bACJCZ-bnJiHf-bnKpiG-bnK3yw-bADzsF-bACPb4-bnHYEE-bnKqZf-bnHQKd-bADB18-bnKm4q-bADCw4-bAEbhp-bADKW6-bnKbtu-bADP46-bnJ32A-bAEa2X-bnJ7UN-bnKdHj-bADwfk-bADRFn-bADnfi-bnK7KQ-bADrS8-bnJRmj-bnJyPA-bnHZPw-bADMvc-bADh3n-bnJbxm-bAE8HT-bAE6r2-bnJmos-bAD7up-bADohr-oapbkr-bms44L-bnKv41-bnLe8C-bAFdXx-bnLpoS-bAF7Qp-bnLjJ3-bnLi9Y" TargetMode="External"/><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hyperlink" Target="https://creativecommons.org/licenses/by/2.0/" TargetMode="External"/><Relationship Id="rId4" Type="http://schemas.openxmlformats.org/officeDocument/2006/relationships/hyperlink" Target="https://www.flickr.com/photos/gbcarmelit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11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Fairtrade</a:t>
            </a:r>
            <a:endParaRPr lang="en-GB" sz="3600" dirty="0">
              <a:latin typeface="+mn-lt"/>
            </a:endParaRPr>
          </a:p>
        </p:txBody>
      </p:sp>
      <p:sp>
        <p:nvSpPr>
          <p:cNvPr id="3" name="TextBox 2"/>
          <p:cNvSpPr txBox="1"/>
          <p:nvPr/>
        </p:nvSpPr>
        <p:spPr>
          <a:xfrm>
            <a:off x="755650" y="1458335"/>
            <a:ext cx="7632700" cy="1477328"/>
          </a:xfrm>
          <a:prstGeom prst="rect">
            <a:avLst/>
          </a:prstGeom>
          <a:noFill/>
        </p:spPr>
        <p:txBody>
          <a:bodyPr wrap="square" rtlCol="0">
            <a:spAutoFit/>
          </a:bodyPr>
          <a:lstStyle/>
          <a:p>
            <a:r>
              <a:rPr lang="en-GB" dirty="0"/>
              <a:t>The Fairtrade Foundation works in many countries across the world. </a:t>
            </a:r>
            <a:br>
              <a:rPr lang="en-GB" dirty="0"/>
            </a:br>
            <a:r>
              <a:rPr lang="en-GB" dirty="0"/>
              <a:t>It was set up to make sure farmers receive a fair price for the produce they grow and that workers have safer working conditions and a fairer wage. You may have seen products in shops with this logo on them.</a:t>
            </a:r>
          </a:p>
          <a:p>
            <a:r>
              <a:rPr lang="en-GB" dirty="0"/>
              <a:t>This is the Fairtrade logo.</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0313" b="17642"/>
          <a:stretch/>
        </p:blipFill>
        <p:spPr>
          <a:xfrm>
            <a:off x="755650" y="2997665"/>
            <a:ext cx="7632700" cy="2663825"/>
          </a:xfrm>
          <a:prstGeom prst="rect">
            <a:avLst/>
          </a:prstGeom>
        </p:spPr>
      </p:pic>
      <p:sp>
        <p:nvSpPr>
          <p:cNvPr id="7" name="TextBox 6"/>
          <p:cNvSpPr txBox="1"/>
          <p:nvPr/>
        </p:nvSpPr>
        <p:spPr>
          <a:xfrm>
            <a:off x="755650" y="5723493"/>
            <a:ext cx="7632700" cy="369332"/>
          </a:xfrm>
          <a:prstGeom prst="rect">
            <a:avLst/>
          </a:prstGeom>
          <a:noFill/>
        </p:spPr>
        <p:txBody>
          <a:bodyPr wrap="square" rtlCol="0">
            <a:spAutoFit/>
          </a:bodyPr>
          <a:lstStyle/>
          <a:p>
            <a:r>
              <a:rPr lang="en-GB" dirty="0"/>
              <a:t>Products with this logo on them show that they have been traded fairly.</a:t>
            </a:r>
          </a:p>
        </p:txBody>
      </p:sp>
      <p:grpSp>
        <p:nvGrpSpPr>
          <p:cNvPr id="6" name="Group 5">
            <a:extLst>
              <a:ext uri="{FF2B5EF4-FFF2-40B4-BE49-F238E27FC236}">
                <a16:creationId xmlns:a16="http://schemas.microsoft.com/office/drawing/2014/main" id="{ABE3A3A5-DF92-4B31-88F1-C25B5A4D360C}"/>
              </a:ext>
            </a:extLst>
          </p:cNvPr>
          <p:cNvGrpSpPr>
            <a:grpSpLocks/>
          </p:cNvGrpSpPr>
          <p:nvPr/>
        </p:nvGrpSpPr>
        <p:grpSpPr bwMode="auto">
          <a:xfrm>
            <a:off x="1925015" y="2968197"/>
            <a:ext cx="2642220" cy="2663825"/>
            <a:chOff x="763847" y="1599560"/>
            <a:chExt cx="3808153" cy="4493265"/>
          </a:xfrm>
        </p:grpSpPr>
        <p:sp>
          <p:nvSpPr>
            <p:cNvPr id="8" name="Rectangle 7">
              <a:extLst>
                <a:ext uri="{FF2B5EF4-FFF2-40B4-BE49-F238E27FC236}">
                  <a16:creationId xmlns:a16="http://schemas.microsoft.com/office/drawing/2014/main" id="{44658D2F-D658-403A-A4F8-8D8D6CEAC6BB}"/>
                </a:ext>
              </a:extLst>
            </p:cNvPr>
            <p:cNvSpPr/>
            <p:nvPr/>
          </p:nvSpPr>
          <p:spPr>
            <a:xfrm>
              <a:off x="763847" y="1599560"/>
              <a:ext cx="3808153" cy="4493265"/>
            </a:xfrm>
            <a:prstGeom prst="rect">
              <a:avLst/>
            </a:prstGeom>
            <a:solidFill>
              <a:srgbClr val="00A7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TextBox 4">
              <a:extLst>
                <a:ext uri="{FF2B5EF4-FFF2-40B4-BE49-F238E27FC236}">
                  <a16:creationId xmlns:a16="http://schemas.microsoft.com/office/drawing/2014/main" id="{E3BA8937-2DE5-4861-8A85-66BD63BEA0A5}"/>
                </a:ext>
              </a:extLst>
            </p:cNvPr>
            <p:cNvSpPr txBox="1">
              <a:spLocks noChangeArrowheads="1"/>
            </p:cNvSpPr>
            <p:nvPr/>
          </p:nvSpPr>
          <p:spPr bwMode="auto">
            <a:xfrm>
              <a:off x="847745" y="5415532"/>
              <a:ext cx="3622600" cy="61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dirty="0">
                  <a:solidFill>
                    <a:schemeClr val="tx1"/>
                  </a:solidFill>
                </a:rPr>
                <a:t>.</a:t>
              </a:r>
            </a:p>
          </p:txBody>
        </p:sp>
      </p:grpSp>
      <p:pic>
        <p:nvPicPr>
          <p:cNvPr id="10" name="Picture 2">
            <a:extLst>
              <a:ext uri="{FF2B5EF4-FFF2-40B4-BE49-F238E27FC236}">
                <a16:creationId xmlns:a16="http://schemas.microsoft.com/office/drawing/2014/main" id="{29903040-527E-4524-AC43-B8D882BAAC7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0883" y="3429000"/>
            <a:ext cx="1838161" cy="18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449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Fair Trading is About:</a:t>
            </a:r>
            <a:endParaRPr lang="en-GB" sz="3600" dirty="0">
              <a:latin typeface="+mn-lt"/>
            </a:endParaRPr>
          </a:p>
        </p:txBody>
      </p:sp>
      <p:grpSp>
        <p:nvGrpSpPr>
          <p:cNvPr id="19" name="Group 18">
            <a:extLst>
              <a:ext uri="{FF2B5EF4-FFF2-40B4-BE49-F238E27FC236}">
                <a16:creationId xmlns:a16="http://schemas.microsoft.com/office/drawing/2014/main" id="{040FD6F1-DD3A-4C7A-BC4D-9C2E59E9793C}"/>
              </a:ext>
            </a:extLst>
          </p:cNvPr>
          <p:cNvGrpSpPr>
            <a:grpSpLocks/>
          </p:cNvGrpSpPr>
          <p:nvPr/>
        </p:nvGrpSpPr>
        <p:grpSpPr bwMode="auto">
          <a:xfrm>
            <a:off x="744538" y="2117725"/>
            <a:ext cx="2554287" cy="3192463"/>
            <a:chOff x="744538" y="2117725"/>
            <a:chExt cx="2554287" cy="3192133"/>
          </a:xfrm>
        </p:grpSpPr>
        <p:sp>
          <p:nvSpPr>
            <p:cNvPr id="20" name="Oval 19">
              <a:extLst>
                <a:ext uri="{FF2B5EF4-FFF2-40B4-BE49-F238E27FC236}">
                  <a16:creationId xmlns:a16="http://schemas.microsoft.com/office/drawing/2014/main" id="{17EB7349-400B-4DDD-B95A-6977A30BC9FE}"/>
                </a:ext>
              </a:extLst>
            </p:cNvPr>
            <p:cNvSpPr/>
            <p:nvPr/>
          </p:nvSpPr>
          <p:spPr bwMode="auto">
            <a:xfrm>
              <a:off x="744538" y="2117725"/>
              <a:ext cx="2554287" cy="255243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Workers receive better prices for crops so </a:t>
              </a:r>
              <a:br>
                <a:rPr lang="en-GB" dirty="0"/>
              </a:br>
              <a:r>
                <a:rPr lang="en-GB" dirty="0"/>
                <a:t>people can live better lives.</a:t>
              </a:r>
            </a:p>
          </p:txBody>
        </p:sp>
        <p:pic>
          <p:nvPicPr>
            <p:cNvPr id="22" name="Picture 4">
              <a:extLst>
                <a:ext uri="{FF2B5EF4-FFF2-40B4-BE49-F238E27FC236}">
                  <a16:creationId xmlns:a16="http://schemas.microsoft.com/office/drawing/2014/main" id="{6A31D98E-00F2-43D1-8384-E6DD9E2299F6}"/>
                </a:ext>
              </a:extLst>
            </p:cNvPr>
            <p:cNvPicPr>
              <a:picLocks noChangeAspect="1"/>
            </p:cNvPicPr>
            <p:nvPr/>
          </p:nvPicPr>
          <p:blipFill>
            <a:blip r:embed="rId2" cstate="print">
              <a:extLst>
                <a:ext uri="{28A0092B-C50C-407E-A947-70E740481C1C}">
                  <a14:useLocalDpi xmlns:a14="http://schemas.microsoft.com/office/drawing/2010/main" val="0"/>
                </a:ext>
              </a:extLst>
            </a:blip>
            <a:srcRect b="23613"/>
            <a:stretch>
              <a:fillRect/>
            </a:stretch>
          </p:blipFill>
          <p:spPr bwMode="auto">
            <a:xfrm>
              <a:off x="969438" y="4064449"/>
              <a:ext cx="2036226" cy="124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 name="Group 25">
            <a:extLst>
              <a:ext uri="{FF2B5EF4-FFF2-40B4-BE49-F238E27FC236}">
                <a16:creationId xmlns:a16="http://schemas.microsoft.com/office/drawing/2014/main" id="{6475827F-0E0C-4FC4-AB48-9D1EF853035E}"/>
              </a:ext>
            </a:extLst>
          </p:cNvPr>
          <p:cNvGrpSpPr>
            <a:grpSpLocks/>
          </p:cNvGrpSpPr>
          <p:nvPr/>
        </p:nvGrpSpPr>
        <p:grpSpPr bwMode="auto">
          <a:xfrm>
            <a:off x="3243263" y="3624263"/>
            <a:ext cx="2554287" cy="2801937"/>
            <a:chOff x="3243263" y="3624263"/>
            <a:chExt cx="2554287" cy="2802416"/>
          </a:xfrm>
        </p:grpSpPr>
        <p:sp>
          <p:nvSpPr>
            <p:cNvPr id="27" name="Oval 26">
              <a:extLst>
                <a:ext uri="{FF2B5EF4-FFF2-40B4-BE49-F238E27FC236}">
                  <a16:creationId xmlns:a16="http://schemas.microsoft.com/office/drawing/2014/main" id="{5963CC01-2B53-4DFE-A2CB-1AB635824CF7}"/>
                </a:ext>
              </a:extLst>
            </p:cNvPr>
            <p:cNvSpPr/>
            <p:nvPr/>
          </p:nvSpPr>
          <p:spPr bwMode="auto">
            <a:xfrm>
              <a:off x="3243263" y="3624263"/>
              <a:ext cx="2554287" cy="25547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a:p>
              <a:pPr algn="ctr" eaLnBrk="1" fontAlgn="auto" hangingPunct="1">
                <a:spcBef>
                  <a:spcPts val="0"/>
                </a:spcBef>
                <a:spcAft>
                  <a:spcPts val="0"/>
                </a:spcAft>
                <a:defRPr/>
              </a:pPr>
              <a:r>
                <a:rPr lang="en-GB" dirty="0"/>
                <a:t>Workers have better working conditions. </a:t>
              </a:r>
            </a:p>
            <a:p>
              <a:pPr algn="ctr" eaLnBrk="1" fontAlgn="auto" hangingPunct="1">
                <a:spcBef>
                  <a:spcPts val="0"/>
                </a:spcBef>
                <a:spcAft>
                  <a:spcPts val="0"/>
                </a:spcAft>
                <a:defRPr/>
              </a:pPr>
              <a:endParaRPr lang="en-GB" dirty="0"/>
            </a:p>
            <a:p>
              <a:pPr algn="ctr" eaLnBrk="1" fontAlgn="auto" hangingPunct="1">
                <a:spcBef>
                  <a:spcPts val="0"/>
                </a:spcBef>
                <a:spcAft>
                  <a:spcPts val="0"/>
                </a:spcAft>
                <a:defRPr/>
              </a:pPr>
              <a:endParaRPr lang="en-GB" dirty="0"/>
            </a:p>
            <a:p>
              <a:pPr algn="ctr" eaLnBrk="1" fontAlgn="auto" hangingPunct="1">
                <a:spcBef>
                  <a:spcPts val="0"/>
                </a:spcBef>
                <a:spcAft>
                  <a:spcPts val="0"/>
                </a:spcAft>
                <a:defRPr/>
              </a:pPr>
              <a:endParaRPr lang="en-GB" dirty="0"/>
            </a:p>
            <a:p>
              <a:pPr algn="ctr" eaLnBrk="1" fontAlgn="auto" hangingPunct="1">
                <a:spcBef>
                  <a:spcPts val="0"/>
                </a:spcBef>
                <a:spcAft>
                  <a:spcPts val="0"/>
                </a:spcAft>
                <a:defRPr/>
              </a:pPr>
              <a:endParaRPr lang="en-GB" dirty="0"/>
            </a:p>
            <a:p>
              <a:pPr algn="ctr" eaLnBrk="1" fontAlgn="auto" hangingPunct="1">
                <a:spcBef>
                  <a:spcPts val="0"/>
                </a:spcBef>
                <a:spcAft>
                  <a:spcPts val="0"/>
                </a:spcAft>
                <a:defRPr/>
              </a:pPr>
              <a:endParaRPr lang="en-GB" dirty="0"/>
            </a:p>
          </p:txBody>
        </p:sp>
        <p:pic>
          <p:nvPicPr>
            <p:cNvPr id="28" name="Picture 2">
              <a:extLst>
                <a:ext uri="{FF2B5EF4-FFF2-40B4-BE49-F238E27FC236}">
                  <a16:creationId xmlns:a16="http://schemas.microsoft.com/office/drawing/2014/main" id="{494C8206-D57E-404E-A741-C8581A3E5B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0756" y="4889944"/>
              <a:ext cx="1302487" cy="153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 name="Group 35">
            <a:extLst>
              <a:ext uri="{FF2B5EF4-FFF2-40B4-BE49-F238E27FC236}">
                <a16:creationId xmlns:a16="http://schemas.microsoft.com/office/drawing/2014/main" id="{E9F1FE98-1AC6-42E6-A4CC-068B674A902D}"/>
              </a:ext>
            </a:extLst>
          </p:cNvPr>
          <p:cNvGrpSpPr>
            <a:grpSpLocks/>
          </p:cNvGrpSpPr>
          <p:nvPr/>
        </p:nvGrpSpPr>
        <p:grpSpPr bwMode="auto">
          <a:xfrm>
            <a:off x="5011738" y="2117725"/>
            <a:ext cx="3351212" cy="2552700"/>
            <a:chOff x="5011947" y="2117725"/>
            <a:chExt cx="3351003" cy="2552700"/>
          </a:xfrm>
        </p:grpSpPr>
        <p:sp>
          <p:nvSpPr>
            <p:cNvPr id="37" name="Oval 36">
              <a:extLst>
                <a:ext uri="{FF2B5EF4-FFF2-40B4-BE49-F238E27FC236}">
                  <a16:creationId xmlns:a16="http://schemas.microsoft.com/office/drawing/2014/main" id="{52128002-A8F6-4707-A76D-2B4D534EA99D}"/>
                </a:ext>
              </a:extLst>
            </p:cNvPr>
            <p:cNvSpPr/>
            <p:nvPr/>
          </p:nvSpPr>
          <p:spPr bwMode="auto">
            <a:xfrm>
              <a:off x="5810409" y="2117725"/>
              <a:ext cx="2552541" cy="25527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dirty="0"/>
                <a:t>Extra money goes into projects that help the local community such as bicycles to get to work or wells to provide water.</a:t>
              </a:r>
            </a:p>
          </p:txBody>
        </p:sp>
        <p:pic>
          <p:nvPicPr>
            <p:cNvPr id="38" name="Picture 1">
              <a:extLst>
                <a:ext uri="{FF2B5EF4-FFF2-40B4-BE49-F238E27FC236}">
                  <a16:creationId xmlns:a16="http://schemas.microsoft.com/office/drawing/2014/main" id="{2C826D05-2841-4089-A2A5-56FF0909D44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1947" y="2597234"/>
              <a:ext cx="1224951" cy="1193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376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536231" y="172431"/>
            <a:ext cx="8220075" cy="994306"/>
          </a:xfrm>
        </p:spPr>
        <p:txBody>
          <a:bodyPr/>
          <a:lstStyle/>
          <a:p>
            <a:r>
              <a:rPr lang="en-US" dirty="0">
                <a:latin typeface="+mn-lt"/>
              </a:rPr>
              <a:t>Fair Trading</a:t>
            </a:r>
            <a:endParaRPr lang="en-GB" sz="3600" dirty="0">
              <a:latin typeface="+mn-lt"/>
            </a:endParaRPr>
          </a:p>
        </p:txBody>
      </p:sp>
      <p:sp>
        <p:nvSpPr>
          <p:cNvPr id="3" name="TextBox 2"/>
          <p:cNvSpPr txBox="1"/>
          <p:nvPr/>
        </p:nvSpPr>
        <p:spPr>
          <a:xfrm>
            <a:off x="802317" y="848822"/>
            <a:ext cx="7632700" cy="923330"/>
          </a:xfrm>
          <a:prstGeom prst="rect">
            <a:avLst/>
          </a:prstGeom>
          <a:noFill/>
        </p:spPr>
        <p:txBody>
          <a:bodyPr wrap="square" rtlCol="0">
            <a:spAutoFit/>
          </a:bodyPr>
          <a:lstStyle/>
          <a:p>
            <a:pPr algn="ctr"/>
            <a:r>
              <a:rPr lang="en-GB" dirty="0"/>
              <a:t>Much of the produce we consume every day has been fairly traded. Before you have finished eating breakfast this morning you have depended on more than half the world.</a:t>
            </a:r>
          </a:p>
        </p:txBody>
      </p:sp>
      <p:pic>
        <p:nvPicPr>
          <p:cNvPr id="26" name="Picture 25">
            <a:extLst>
              <a:ext uri="{FF2B5EF4-FFF2-40B4-BE49-F238E27FC236}">
                <a16:creationId xmlns:a16="http://schemas.microsoft.com/office/drawing/2014/main" id="{1B0EF2C3-A431-417C-9F4F-FE9A1664A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9130" y="1809418"/>
            <a:ext cx="4885739" cy="3239164"/>
          </a:xfrm>
          <a:prstGeom prst="roundRect">
            <a:avLst>
              <a:gd name="adj" fmla="val 5731"/>
            </a:avLst>
          </a:prstGeom>
        </p:spPr>
      </p:pic>
      <p:grpSp>
        <p:nvGrpSpPr>
          <p:cNvPr id="27" name="Group 26">
            <a:extLst>
              <a:ext uri="{FF2B5EF4-FFF2-40B4-BE49-F238E27FC236}">
                <a16:creationId xmlns:a16="http://schemas.microsoft.com/office/drawing/2014/main" id="{50719989-A4CC-4470-A975-1E1E5E669CBC}"/>
              </a:ext>
            </a:extLst>
          </p:cNvPr>
          <p:cNvGrpSpPr>
            <a:grpSpLocks/>
          </p:cNvGrpSpPr>
          <p:nvPr/>
        </p:nvGrpSpPr>
        <p:grpSpPr bwMode="auto">
          <a:xfrm>
            <a:off x="504828" y="3869488"/>
            <a:ext cx="3017837" cy="1887537"/>
            <a:chOff x="499439" y="3598916"/>
            <a:chExt cx="3018752" cy="1886795"/>
          </a:xfrm>
        </p:grpSpPr>
        <p:sp>
          <p:nvSpPr>
            <p:cNvPr id="28" name="Freeform 19">
              <a:extLst>
                <a:ext uri="{FF2B5EF4-FFF2-40B4-BE49-F238E27FC236}">
                  <a16:creationId xmlns:a16="http://schemas.microsoft.com/office/drawing/2014/main" id="{BF665E9F-ED4F-4FA0-B3A4-0AD732D85F29}"/>
                </a:ext>
              </a:extLst>
            </p:cNvPr>
            <p:cNvSpPr/>
            <p:nvPr/>
          </p:nvSpPr>
          <p:spPr>
            <a:xfrm rot="2905353">
              <a:off x="2294019" y="2838111"/>
              <a:ext cx="463368" cy="1984977"/>
            </a:xfrm>
            <a:custGeom>
              <a:avLst/>
              <a:gdLst>
                <a:gd name="connsiteX0" fmla="*/ 209845 w 463405"/>
                <a:gd name="connsiteY0" fmla="*/ 0 h 1349993"/>
                <a:gd name="connsiteX1" fmla="*/ 252332 w 463405"/>
                <a:gd name="connsiteY1" fmla="*/ 0 h 1349993"/>
                <a:gd name="connsiteX2" fmla="*/ 268378 w 463405"/>
                <a:gd name="connsiteY2" fmla="*/ 262000 h 1349993"/>
                <a:gd name="connsiteX3" fmla="*/ 283438 w 463405"/>
                <a:gd name="connsiteY3" fmla="*/ 407956 h 1349993"/>
                <a:gd name="connsiteX4" fmla="*/ 283581 w 463405"/>
                <a:gd name="connsiteY4" fmla="*/ 407956 h 1349993"/>
                <a:gd name="connsiteX5" fmla="*/ 332292 w 463405"/>
                <a:gd name="connsiteY5" fmla="*/ 785209 h 1349993"/>
                <a:gd name="connsiteX6" fmla="*/ 372033 w 463405"/>
                <a:gd name="connsiteY6" fmla="*/ 984504 h 1349993"/>
                <a:gd name="connsiteX7" fmla="*/ 463405 w 463405"/>
                <a:gd name="connsiteY7" fmla="*/ 1349993 h 1349993"/>
                <a:gd name="connsiteX8" fmla="*/ 0 w 463405"/>
                <a:gd name="connsiteY8" fmla="*/ 1349993 h 1349993"/>
                <a:gd name="connsiteX9" fmla="*/ 76569 w 463405"/>
                <a:gd name="connsiteY9" fmla="*/ 1043719 h 1349993"/>
                <a:gd name="connsiteX10" fmla="*/ 75215 w 463405"/>
                <a:gd name="connsiteY10" fmla="*/ 1043719 h 1349993"/>
                <a:gd name="connsiteX11" fmla="*/ 149986 w 463405"/>
                <a:gd name="connsiteY11" fmla="*/ 668755 h 1349993"/>
                <a:gd name="connsiteX12" fmla="*/ 163403 w 463405"/>
                <a:gd name="connsiteY12" fmla="*/ 564845 h 1349993"/>
                <a:gd name="connsiteX13" fmla="*/ 192551 w 463405"/>
                <a:gd name="connsiteY13" fmla="*/ 282374 h 134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3405" h="1349993">
                  <a:moveTo>
                    <a:pt x="209845" y="0"/>
                  </a:moveTo>
                  <a:lnTo>
                    <a:pt x="252332" y="0"/>
                  </a:lnTo>
                  <a:lnTo>
                    <a:pt x="268378" y="262000"/>
                  </a:lnTo>
                  <a:lnTo>
                    <a:pt x="283438" y="407956"/>
                  </a:lnTo>
                  <a:lnTo>
                    <a:pt x="283581" y="407956"/>
                  </a:lnTo>
                  <a:lnTo>
                    <a:pt x="332292" y="785209"/>
                  </a:lnTo>
                  <a:lnTo>
                    <a:pt x="372033" y="984504"/>
                  </a:lnTo>
                  <a:lnTo>
                    <a:pt x="463405" y="1349993"/>
                  </a:lnTo>
                  <a:lnTo>
                    <a:pt x="0" y="1349993"/>
                  </a:lnTo>
                  <a:lnTo>
                    <a:pt x="76569" y="1043719"/>
                  </a:lnTo>
                  <a:lnTo>
                    <a:pt x="75215" y="1043719"/>
                  </a:lnTo>
                  <a:lnTo>
                    <a:pt x="149986" y="668755"/>
                  </a:lnTo>
                  <a:lnTo>
                    <a:pt x="163403" y="564845"/>
                  </a:lnTo>
                  <a:lnTo>
                    <a:pt x="192551" y="282374"/>
                  </a:lnTo>
                  <a:close/>
                </a:path>
              </a:pathLst>
            </a:cu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29" name="Group 59">
              <a:extLst>
                <a:ext uri="{FF2B5EF4-FFF2-40B4-BE49-F238E27FC236}">
                  <a16:creationId xmlns:a16="http://schemas.microsoft.com/office/drawing/2014/main" id="{414107B1-ED94-4DDC-9944-B40768F781E9}"/>
                </a:ext>
              </a:extLst>
            </p:cNvPr>
            <p:cNvGrpSpPr>
              <a:grpSpLocks/>
            </p:cNvGrpSpPr>
            <p:nvPr/>
          </p:nvGrpSpPr>
          <p:grpSpPr bwMode="auto">
            <a:xfrm>
              <a:off x="499439" y="3993461"/>
              <a:ext cx="1693669" cy="1492250"/>
              <a:chOff x="499439" y="3993461"/>
              <a:chExt cx="1693669" cy="1492250"/>
            </a:xfrm>
          </p:grpSpPr>
          <p:grpSp>
            <p:nvGrpSpPr>
              <p:cNvPr id="34" name="Group 20">
                <a:extLst>
                  <a:ext uri="{FF2B5EF4-FFF2-40B4-BE49-F238E27FC236}">
                    <a16:creationId xmlns:a16="http://schemas.microsoft.com/office/drawing/2014/main" id="{6215D082-670A-4CB7-9A76-0CDCB6CE16A7}"/>
                  </a:ext>
                </a:extLst>
              </p:cNvPr>
              <p:cNvGrpSpPr>
                <a:grpSpLocks/>
              </p:cNvGrpSpPr>
              <p:nvPr/>
            </p:nvGrpSpPr>
            <p:grpSpPr bwMode="auto">
              <a:xfrm>
                <a:off x="518759" y="3993461"/>
                <a:ext cx="1674349" cy="1492250"/>
                <a:chOff x="751432" y="4378340"/>
                <a:chExt cx="1674349" cy="1492250"/>
              </a:xfrm>
            </p:grpSpPr>
            <p:grpSp>
              <p:nvGrpSpPr>
                <p:cNvPr id="36" name="Group 14">
                  <a:extLst>
                    <a:ext uri="{FF2B5EF4-FFF2-40B4-BE49-F238E27FC236}">
                      <a16:creationId xmlns:a16="http://schemas.microsoft.com/office/drawing/2014/main" id="{150C5D59-2087-42EC-A779-9CB05E8DCCEA}"/>
                    </a:ext>
                  </a:extLst>
                </p:cNvPr>
                <p:cNvGrpSpPr>
                  <a:grpSpLocks/>
                </p:cNvGrpSpPr>
                <p:nvPr/>
              </p:nvGrpSpPr>
              <p:grpSpPr bwMode="auto">
                <a:xfrm>
                  <a:off x="751432" y="4378340"/>
                  <a:ext cx="1674349" cy="1492250"/>
                  <a:chOff x="434684" y="3206507"/>
                  <a:chExt cx="1674349" cy="1492250"/>
                </a:xfrm>
              </p:grpSpPr>
              <p:sp>
                <p:nvSpPr>
                  <p:cNvPr id="38" name="Oval 37">
                    <a:extLst>
                      <a:ext uri="{FF2B5EF4-FFF2-40B4-BE49-F238E27FC236}">
                        <a16:creationId xmlns:a16="http://schemas.microsoft.com/office/drawing/2014/main" id="{8452620E-B692-49F9-AF53-CB99215F9BA8}"/>
                      </a:ext>
                    </a:extLst>
                  </p:cNvPr>
                  <p:cNvSpPr/>
                  <p:nvPr/>
                </p:nvSpPr>
                <p:spPr>
                  <a:xfrm>
                    <a:off x="507467" y="3207094"/>
                    <a:ext cx="1492702" cy="1491663"/>
                  </a:xfrm>
                  <a:prstGeom prst="ellipse">
                    <a:avLst/>
                  </a:prstGeom>
                  <a:solidFill>
                    <a:schemeClr val="bg1"/>
                  </a:solid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39" name="Rectangle 17">
                    <a:extLst>
                      <a:ext uri="{FF2B5EF4-FFF2-40B4-BE49-F238E27FC236}">
                        <a16:creationId xmlns:a16="http://schemas.microsoft.com/office/drawing/2014/main" id="{E9CBF6ED-F84B-43E8-B17B-A86148AEF7BF}"/>
                      </a:ext>
                    </a:extLst>
                  </p:cNvPr>
                  <p:cNvSpPr>
                    <a:spLocks noChangeArrowheads="1"/>
                  </p:cNvSpPr>
                  <p:nvPr/>
                </p:nvSpPr>
                <p:spPr bwMode="auto">
                  <a:xfrm>
                    <a:off x="434684" y="3354276"/>
                    <a:ext cx="1674349" cy="39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a:solidFill>
                          <a:schemeClr val="tx1"/>
                        </a:solidFill>
                      </a:rPr>
                      <a:t>Guatemala</a:t>
                    </a:r>
                  </a:p>
                </p:txBody>
              </p:sp>
            </p:grpSp>
            <p:pic>
              <p:nvPicPr>
                <p:cNvPr id="37" name="Picture 18">
                  <a:extLst>
                    <a:ext uri="{FF2B5EF4-FFF2-40B4-BE49-F238E27FC236}">
                      <a16:creationId xmlns:a16="http://schemas.microsoft.com/office/drawing/2014/main" id="{C5599C56-E24B-4389-8335-35984A52A4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9918" y="4871624"/>
                  <a:ext cx="933416" cy="5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Rectangle 53">
                <a:extLst>
                  <a:ext uri="{FF2B5EF4-FFF2-40B4-BE49-F238E27FC236}">
                    <a16:creationId xmlns:a16="http://schemas.microsoft.com/office/drawing/2014/main" id="{0EC6D6C4-5E7A-43EC-A91A-2E0D15CB854C}"/>
                  </a:ext>
                </a:extLst>
              </p:cNvPr>
              <p:cNvSpPr>
                <a:spLocks noChangeArrowheads="1"/>
              </p:cNvSpPr>
              <p:nvPr/>
            </p:nvSpPr>
            <p:spPr bwMode="auto">
              <a:xfrm>
                <a:off x="499439" y="5048509"/>
                <a:ext cx="1674349" cy="39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a:solidFill>
                      <a:schemeClr val="tx1"/>
                    </a:solidFill>
                  </a:rPr>
                  <a:t>coffee</a:t>
                </a:r>
              </a:p>
            </p:txBody>
          </p:sp>
        </p:grpSp>
      </p:grpSp>
      <p:grpSp>
        <p:nvGrpSpPr>
          <p:cNvPr id="40" name="Group 39">
            <a:extLst>
              <a:ext uri="{FF2B5EF4-FFF2-40B4-BE49-F238E27FC236}">
                <a16:creationId xmlns:a16="http://schemas.microsoft.com/office/drawing/2014/main" id="{9806867E-0A22-4BE9-884D-06FD0121662A}"/>
              </a:ext>
            </a:extLst>
          </p:cNvPr>
          <p:cNvGrpSpPr>
            <a:grpSpLocks/>
          </p:cNvGrpSpPr>
          <p:nvPr/>
        </p:nvGrpSpPr>
        <p:grpSpPr bwMode="auto">
          <a:xfrm>
            <a:off x="414340" y="2220075"/>
            <a:ext cx="2824163" cy="1492250"/>
            <a:chOff x="409575" y="1949450"/>
            <a:chExt cx="2824163" cy="1492250"/>
          </a:xfrm>
        </p:grpSpPr>
        <p:grpSp>
          <p:nvGrpSpPr>
            <p:cNvPr id="41" name="Group 60">
              <a:extLst>
                <a:ext uri="{FF2B5EF4-FFF2-40B4-BE49-F238E27FC236}">
                  <a16:creationId xmlns:a16="http://schemas.microsoft.com/office/drawing/2014/main" id="{02B11933-7D05-41E7-A30E-8BE8E54647C0}"/>
                </a:ext>
              </a:extLst>
            </p:cNvPr>
            <p:cNvGrpSpPr>
              <a:grpSpLocks/>
            </p:cNvGrpSpPr>
            <p:nvPr/>
          </p:nvGrpSpPr>
          <p:grpSpPr bwMode="auto">
            <a:xfrm>
              <a:off x="409575" y="1949450"/>
              <a:ext cx="2824163" cy="1492250"/>
              <a:chOff x="408955" y="1949881"/>
              <a:chExt cx="2824224" cy="1492250"/>
            </a:xfrm>
          </p:grpSpPr>
          <p:sp>
            <p:nvSpPr>
              <p:cNvPr id="43" name="Freeform 10">
                <a:extLst>
                  <a:ext uri="{FF2B5EF4-FFF2-40B4-BE49-F238E27FC236}">
                    <a16:creationId xmlns:a16="http://schemas.microsoft.com/office/drawing/2014/main" id="{10E8BD2E-B77C-439E-ADD7-C3B2F1395D20}"/>
                  </a:ext>
                </a:extLst>
              </p:cNvPr>
              <p:cNvSpPr/>
              <p:nvPr/>
            </p:nvSpPr>
            <p:spPr>
              <a:xfrm rot="6258553">
                <a:off x="2326702" y="2335628"/>
                <a:ext cx="463550" cy="1349404"/>
              </a:xfrm>
              <a:custGeom>
                <a:avLst/>
                <a:gdLst>
                  <a:gd name="connsiteX0" fmla="*/ 209845 w 463405"/>
                  <a:gd name="connsiteY0" fmla="*/ 0 h 1349993"/>
                  <a:gd name="connsiteX1" fmla="*/ 252332 w 463405"/>
                  <a:gd name="connsiteY1" fmla="*/ 0 h 1349993"/>
                  <a:gd name="connsiteX2" fmla="*/ 268378 w 463405"/>
                  <a:gd name="connsiteY2" fmla="*/ 262000 h 1349993"/>
                  <a:gd name="connsiteX3" fmla="*/ 283438 w 463405"/>
                  <a:gd name="connsiteY3" fmla="*/ 407956 h 1349993"/>
                  <a:gd name="connsiteX4" fmla="*/ 283581 w 463405"/>
                  <a:gd name="connsiteY4" fmla="*/ 407956 h 1349993"/>
                  <a:gd name="connsiteX5" fmla="*/ 332292 w 463405"/>
                  <a:gd name="connsiteY5" fmla="*/ 785209 h 1349993"/>
                  <a:gd name="connsiteX6" fmla="*/ 372033 w 463405"/>
                  <a:gd name="connsiteY6" fmla="*/ 984504 h 1349993"/>
                  <a:gd name="connsiteX7" fmla="*/ 463405 w 463405"/>
                  <a:gd name="connsiteY7" fmla="*/ 1349993 h 1349993"/>
                  <a:gd name="connsiteX8" fmla="*/ 0 w 463405"/>
                  <a:gd name="connsiteY8" fmla="*/ 1349993 h 1349993"/>
                  <a:gd name="connsiteX9" fmla="*/ 76569 w 463405"/>
                  <a:gd name="connsiteY9" fmla="*/ 1043719 h 1349993"/>
                  <a:gd name="connsiteX10" fmla="*/ 75215 w 463405"/>
                  <a:gd name="connsiteY10" fmla="*/ 1043719 h 1349993"/>
                  <a:gd name="connsiteX11" fmla="*/ 149986 w 463405"/>
                  <a:gd name="connsiteY11" fmla="*/ 668755 h 1349993"/>
                  <a:gd name="connsiteX12" fmla="*/ 163403 w 463405"/>
                  <a:gd name="connsiteY12" fmla="*/ 564845 h 1349993"/>
                  <a:gd name="connsiteX13" fmla="*/ 192551 w 463405"/>
                  <a:gd name="connsiteY13" fmla="*/ 282374 h 134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3405" h="1349993">
                    <a:moveTo>
                      <a:pt x="209845" y="0"/>
                    </a:moveTo>
                    <a:lnTo>
                      <a:pt x="252332" y="0"/>
                    </a:lnTo>
                    <a:lnTo>
                      <a:pt x="268378" y="262000"/>
                    </a:lnTo>
                    <a:lnTo>
                      <a:pt x="283438" y="407956"/>
                    </a:lnTo>
                    <a:lnTo>
                      <a:pt x="283581" y="407956"/>
                    </a:lnTo>
                    <a:lnTo>
                      <a:pt x="332292" y="785209"/>
                    </a:lnTo>
                    <a:lnTo>
                      <a:pt x="372033" y="984504"/>
                    </a:lnTo>
                    <a:lnTo>
                      <a:pt x="463405" y="1349993"/>
                    </a:lnTo>
                    <a:lnTo>
                      <a:pt x="0" y="1349993"/>
                    </a:lnTo>
                    <a:lnTo>
                      <a:pt x="76569" y="1043719"/>
                    </a:lnTo>
                    <a:lnTo>
                      <a:pt x="75215" y="1043719"/>
                    </a:lnTo>
                    <a:lnTo>
                      <a:pt x="149986" y="668755"/>
                    </a:lnTo>
                    <a:lnTo>
                      <a:pt x="163403" y="564845"/>
                    </a:lnTo>
                    <a:lnTo>
                      <a:pt x="192551" y="282374"/>
                    </a:lnTo>
                    <a:close/>
                  </a:path>
                </a:pathLst>
              </a:cu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44" name="Group 13">
                <a:extLst>
                  <a:ext uri="{FF2B5EF4-FFF2-40B4-BE49-F238E27FC236}">
                    <a16:creationId xmlns:a16="http://schemas.microsoft.com/office/drawing/2014/main" id="{C1BF605A-ADA6-42F8-85B5-7F5490D2B6B6}"/>
                  </a:ext>
                </a:extLst>
              </p:cNvPr>
              <p:cNvGrpSpPr>
                <a:grpSpLocks/>
              </p:cNvGrpSpPr>
              <p:nvPr/>
            </p:nvGrpSpPr>
            <p:grpSpPr bwMode="auto">
              <a:xfrm>
                <a:off x="408955" y="1949881"/>
                <a:ext cx="1711858" cy="1492250"/>
                <a:chOff x="397175" y="3206507"/>
                <a:chExt cx="1711858" cy="1492250"/>
              </a:xfrm>
            </p:grpSpPr>
            <p:sp>
              <p:nvSpPr>
                <p:cNvPr id="45" name="Oval 44">
                  <a:extLst>
                    <a:ext uri="{FF2B5EF4-FFF2-40B4-BE49-F238E27FC236}">
                      <a16:creationId xmlns:a16="http://schemas.microsoft.com/office/drawing/2014/main" id="{0F294A73-A757-4CBB-8C45-A30ADDD89C76}"/>
                    </a:ext>
                  </a:extLst>
                </p:cNvPr>
                <p:cNvSpPr/>
                <p:nvPr/>
              </p:nvSpPr>
              <p:spPr>
                <a:xfrm>
                  <a:off x="506715" y="3206507"/>
                  <a:ext cx="1492282" cy="1492250"/>
                </a:xfrm>
                <a:prstGeom prst="ellipse">
                  <a:avLst/>
                </a:prstGeom>
                <a:solidFill>
                  <a:schemeClr val="bg1"/>
                </a:solid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46" name="Rectangle 12">
                  <a:extLst>
                    <a:ext uri="{FF2B5EF4-FFF2-40B4-BE49-F238E27FC236}">
                      <a16:creationId xmlns:a16="http://schemas.microsoft.com/office/drawing/2014/main" id="{053DC349-B752-4F75-888F-932AEBAD4543}"/>
                    </a:ext>
                  </a:extLst>
                </p:cNvPr>
                <p:cNvSpPr>
                  <a:spLocks noChangeArrowheads="1"/>
                </p:cNvSpPr>
                <p:nvPr/>
              </p:nvSpPr>
              <p:spPr bwMode="auto">
                <a:xfrm>
                  <a:off x="434684" y="4232853"/>
                  <a:ext cx="1674349" cy="39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a:solidFill>
                        <a:schemeClr val="tx1"/>
                      </a:solidFill>
                    </a:rPr>
                    <a:t>bananas</a:t>
                  </a:r>
                </a:p>
              </p:txBody>
            </p:sp>
            <p:sp>
              <p:nvSpPr>
                <p:cNvPr id="47" name="Rectangle 54">
                  <a:extLst>
                    <a:ext uri="{FF2B5EF4-FFF2-40B4-BE49-F238E27FC236}">
                      <a16:creationId xmlns:a16="http://schemas.microsoft.com/office/drawing/2014/main" id="{51A71E91-218E-486B-9B3D-2F77F0DE40EF}"/>
                    </a:ext>
                  </a:extLst>
                </p:cNvPr>
                <p:cNvSpPr>
                  <a:spLocks noChangeArrowheads="1"/>
                </p:cNvSpPr>
                <p:nvPr/>
              </p:nvSpPr>
              <p:spPr bwMode="auto">
                <a:xfrm>
                  <a:off x="397175" y="3285208"/>
                  <a:ext cx="1674349" cy="39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a:solidFill>
                        <a:schemeClr val="tx1"/>
                      </a:solidFill>
                    </a:rPr>
                    <a:t>Costa Rica</a:t>
                  </a:r>
                </a:p>
              </p:txBody>
            </p:sp>
          </p:grpSp>
        </p:grpSp>
        <p:pic>
          <p:nvPicPr>
            <p:cNvPr id="42" name="Picture 44">
              <a:extLst>
                <a:ext uri="{FF2B5EF4-FFF2-40B4-BE49-F238E27FC236}">
                  <a16:creationId xmlns:a16="http://schemas.microsoft.com/office/drawing/2014/main" id="{C5D42326-AA92-430B-8848-1723FAAD629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574" y="2371604"/>
              <a:ext cx="544105" cy="63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8" name="Group 47">
            <a:extLst>
              <a:ext uri="{FF2B5EF4-FFF2-40B4-BE49-F238E27FC236}">
                <a16:creationId xmlns:a16="http://schemas.microsoft.com/office/drawing/2014/main" id="{61E24433-15F7-4999-AD46-4BB3D93A77F0}"/>
              </a:ext>
            </a:extLst>
          </p:cNvPr>
          <p:cNvGrpSpPr>
            <a:grpSpLocks/>
          </p:cNvGrpSpPr>
          <p:nvPr/>
        </p:nvGrpSpPr>
        <p:grpSpPr bwMode="auto">
          <a:xfrm>
            <a:off x="2357440" y="3483725"/>
            <a:ext cx="1674813" cy="3167063"/>
            <a:chOff x="2352675" y="3213100"/>
            <a:chExt cx="1674813" cy="3167063"/>
          </a:xfrm>
        </p:grpSpPr>
        <p:grpSp>
          <p:nvGrpSpPr>
            <p:cNvPr id="49" name="Group 62">
              <a:extLst>
                <a:ext uri="{FF2B5EF4-FFF2-40B4-BE49-F238E27FC236}">
                  <a16:creationId xmlns:a16="http://schemas.microsoft.com/office/drawing/2014/main" id="{1A690043-7EE8-4475-B56A-6A61B18E0013}"/>
                </a:ext>
              </a:extLst>
            </p:cNvPr>
            <p:cNvGrpSpPr>
              <a:grpSpLocks/>
            </p:cNvGrpSpPr>
            <p:nvPr/>
          </p:nvGrpSpPr>
          <p:grpSpPr bwMode="auto">
            <a:xfrm>
              <a:off x="2352675" y="3213100"/>
              <a:ext cx="1674813" cy="3167063"/>
              <a:chOff x="2351891" y="3212942"/>
              <a:chExt cx="1676065" cy="3167890"/>
            </a:xfrm>
          </p:grpSpPr>
          <p:sp>
            <p:nvSpPr>
              <p:cNvPr id="51" name="Freeform 26">
                <a:extLst>
                  <a:ext uri="{FF2B5EF4-FFF2-40B4-BE49-F238E27FC236}">
                    <a16:creationId xmlns:a16="http://schemas.microsoft.com/office/drawing/2014/main" id="{1474DA9A-50E2-4397-9185-12895A9172B0}"/>
                  </a:ext>
                </a:extLst>
              </p:cNvPr>
              <p:cNvSpPr/>
              <p:nvPr/>
            </p:nvSpPr>
            <p:spPr>
              <a:xfrm>
                <a:off x="3023906" y="3212942"/>
                <a:ext cx="462307" cy="1984893"/>
              </a:xfrm>
              <a:custGeom>
                <a:avLst/>
                <a:gdLst>
                  <a:gd name="connsiteX0" fmla="*/ 209845 w 463405"/>
                  <a:gd name="connsiteY0" fmla="*/ 0 h 1349993"/>
                  <a:gd name="connsiteX1" fmla="*/ 252332 w 463405"/>
                  <a:gd name="connsiteY1" fmla="*/ 0 h 1349993"/>
                  <a:gd name="connsiteX2" fmla="*/ 268378 w 463405"/>
                  <a:gd name="connsiteY2" fmla="*/ 262000 h 1349993"/>
                  <a:gd name="connsiteX3" fmla="*/ 283438 w 463405"/>
                  <a:gd name="connsiteY3" fmla="*/ 407956 h 1349993"/>
                  <a:gd name="connsiteX4" fmla="*/ 283581 w 463405"/>
                  <a:gd name="connsiteY4" fmla="*/ 407956 h 1349993"/>
                  <a:gd name="connsiteX5" fmla="*/ 332292 w 463405"/>
                  <a:gd name="connsiteY5" fmla="*/ 785209 h 1349993"/>
                  <a:gd name="connsiteX6" fmla="*/ 372033 w 463405"/>
                  <a:gd name="connsiteY6" fmla="*/ 984504 h 1349993"/>
                  <a:gd name="connsiteX7" fmla="*/ 463405 w 463405"/>
                  <a:gd name="connsiteY7" fmla="*/ 1349993 h 1349993"/>
                  <a:gd name="connsiteX8" fmla="*/ 0 w 463405"/>
                  <a:gd name="connsiteY8" fmla="*/ 1349993 h 1349993"/>
                  <a:gd name="connsiteX9" fmla="*/ 76569 w 463405"/>
                  <a:gd name="connsiteY9" fmla="*/ 1043719 h 1349993"/>
                  <a:gd name="connsiteX10" fmla="*/ 75215 w 463405"/>
                  <a:gd name="connsiteY10" fmla="*/ 1043719 h 1349993"/>
                  <a:gd name="connsiteX11" fmla="*/ 149986 w 463405"/>
                  <a:gd name="connsiteY11" fmla="*/ 668755 h 1349993"/>
                  <a:gd name="connsiteX12" fmla="*/ 163403 w 463405"/>
                  <a:gd name="connsiteY12" fmla="*/ 564845 h 1349993"/>
                  <a:gd name="connsiteX13" fmla="*/ 192551 w 463405"/>
                  <a:gd name="connsiteY13" fmla="*/ 282374 h 134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3405" h="1349993">
                    <a:moveTo>
                      <a:pt x="209845" y="0"/>
                    </a:moveTo>
                    <a:lnTo>
                      <a:pt x="252332" y="0"/>
                    </a:lnTo>
                    <a:lnTo>
                      <a:pt x="268378" y="262000"/>
                    </a:lnTo>
                    <a:lnTo>
                      <a:pt x="283438" y="407956"/>
                    </a:lnTo>
                    <a:lnTo>
                      <a:pt x="283581" y="407956"/>
                    </a:lnTo>
                    <a:lnTo>
                      <a:pt x="332292" y="785209"/>
                    </a:lnTo>
                    <a:lnTo>
                      <a:pt x="372033" y="984504"/>
                    </a:lnTo>
                    <a:lnTo>
                      <a:pt x="463405" y="1349993"/>
                    </a:lnTo>
                    <a:lnTo>
                      <a:pt x="0" y="1349993"/>
                    </a:lnTo>
                    <a:lnTo>
                      <a:pt x="76569" y="1043719"/>
                    </a:lnTo>
                    <a:lnTo>
                      <a:pt x="75215" y="1043719"/>
                    </a:lnTo>
                    <a:lnTo>
                      <a:pt x="149986" y="668755"/>
                    </a:lnTo>
                    <a:lnTo>
                      <a:pt x="163403" y="564845"/>
                    </a:lnTo>
                    <a:lnTo>
                      <a:pt x="192551" y="282374"/>
                    </a:lnTo>
                    <a:close/>
                  </a:path>
                </a:pathLst>
              </a:cu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52" name="Group 22">
                <a:extLst>
                  <a:ext uri="{FF2B5EF4-FFF2-40B4-BE49-F238E27FC236}">
                    <a16:creationId xmlns:a16="http://schemas.microsoft.com/office/drawing/2014/main" id="{275CC92F-62BB-4E31-B4FD-8E1BF3D9DABA}"/>
                  </a:ext>
                </a:extLst>
              </p:cNvPr>
              <p:cNvGrpSpPr>
                <a:grpSpLocks/>
              </p:cNvGrpSpPr>
              <p:nvPr/>
            </p:nvGrpSpPr>
            <p:grpSpPr bwMode="auto">
              <a:xfrm>
                <a:off x="2351891" y="4888582"/>
                <a:ext cx="1676065" cy="1492250"/>
                <a:chOff x="415929" y="3206507"/>
                <a:chExt cx="1676065" cy="1492250"/>
              </a:xfrm>
            </p:grpSpPr>
            <p:sp>
              <p:nvSpPr>
                <p:cNvPr id="53" name="Oval 52">
                  <a:extLst>
                    <a:ext uri="{FF2B5EF4-FFF2-40B4-BE49-F238E27FC236}">
                      <a16:creationId xmlns:a16="http://schemas.microsoft.com/office/drawing/2014/main" id="{119C104A-47BE-4BEA-88BC-203AFF234D23}"/>
                    </a:ext>
                  </a:extLst>
                </p:cNvPr>
                <p:cNvSpPr/>
                <p:nvPr/>
              </p:nvSpPr>
              <p:spPr>
                <a:xfrm>
                  <a:off x="506485" y="3206117"/>
                  <a:ext cx="1493366" cy="1492640"/>
                </a:xfrm>
                <a:prstGeom prst="ellipse">
                  <a:avLst/>
                </a:prstGeom>
                <a:solidFill>
                  <a:schemeClr val="bg1"/>
                </a:solid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54" name="Rectangle 25">
                  <a:extLst>
                    <a:ext uri="{FF2B5EF4-FFF2-40B4-BE49-F238E27FC236}">
                      <a16:creationId xmlns:a16="http://schemas.microsoft.com/office/drawing/2014/main" id="{F678F9AF-0E75-4496-A036-D56B13919079}"/>
                    </a:ext>
                  </a:extLst>
                </p:cNvPr>
                <p:cNvSpPr>
                  <a:spLocks noChangeArrowheads="1"/>
                </p:cNvSpPr>
                <p:nvPr/>
              </p:nvSpPr>
              <p:spPr bwMode="auto">
                <a:xfrm>
                  <a:off x="417645" y="3254011"/>
                  <a:ext cx="1674349" cy="39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a:solidFill>
                        <a:schemeClr val="tx1"/>
                      </a:solidFill>
                    </a:rPr>
                    <a:t>Belize</a:t>
                  </a:r>
                </a:p>
              </p:txBody>
            </p:sp>
            <p:sp>
              <p:nvSpPr>
                <p:cNvPr id="55" name="Rectangle 49">
                  <a:extLst>
                    <a:ext uri="{FF2B5EF4-FFF2-40B4-BE49-F238E27FC236}">
                      <a16:creationId xmlns:a16="http://schemas.microsoft.com/office/drawing/2014/main" id="{4F9B3B85-8338-4998-8705-8278500E5061}"/>
                    </a:ext>
                  </a:extLst>
                </p:cNvPr>
                <p:cNvSpPr>
                  <a:spLocks noChangeArrowheads="1"/>
                </p:cNvSpPr>
                <p:nvPr/>
              </p:nvSpPr>
              <p:spPr bwMode="auto">
                <a:xfrm>
                  <a:off x="415929" y="4259805"/>
                  <a:ext cx="1674349" cy="39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a:solidFill>
                        <a:schemeClr val="tx1"/>
                      </a:solidFill>
                    </a:rPr>
                    <a:t>sugar</a:t>
                  </a:r>
                </a:p>
              </p:txBody>
            </p:sp>
          </p:grpSp>
        </p:grpSp>
        <p:pic>
          <p:nvPicPr>
            <p:cNvPr id="50" name="Picture 3">
              <a:extLst>
                <a:ext uri="{FF2B5EF4-FFF2-40B4-BE49-F238E27FC236}">
                  <a16:creationId xmlns:a16="http://schemas.microsoft.com/office/drawing/2014/main" id="{6C9399B0-113E-495E-8856-143982D2018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2893" y="5356466"/>
              <a:ext cx="417163" cy="668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6" name="Group 55">
            <a:extLst>
              <a:ext uri="{FF2B5EF4-FFF2-40B4-BE49-F238E27FC236}">
                <a16:creationId xmlns:a16="http://schemas.microsoft.com/office/drawing/2014/main" id="{EF47A690-EBFD-4CD6-AA0D-B95489E48C2F}"/>
              </a:ext>
            </a:extLst>
          </p:cNvPr>
          <p:cNvGrpSpPr>
            <a:grpSpLocks/>
          </p:cNvGrpSpPr>
          <p:nvPr/>
        </p:nvGrpSpPr>
        <p:grpSpPr bwMode="auto">
          <a:xfrm>
            <a:off x="4189415" y="4044113"/>
            <a:ext cx="1674813" cy="2562225"/>
            <a:chOff x="4184650" y="3773488"/>
            <a:chExt cx="1674813" cy="2562225"/>
          </a:xfrm>
        </p:grpSpPr>
        <p:grpSp>
          <p:nvGrpSpPr>
            <p:cNvPr id="57" name="Group 63">
              <a:extLst>
                <a:ext uri="{FF2B5EF4-FFF2-40B4-BE49-F238E27FC236}">
                  <a16:creationId xmlns:a16="http://schemas.microsoft.com/office/drawing/2014/main" id="{7DEBD5E1-B508-499B-8D5B-0E43901F7A62}"/>
                </a:ext>
              </a:extLst>
            </p:cNvPr>
            <p:cNvGrpSpPr>
              <a:grpSpLocks/>
            </p:cNvGrpSpPr>
            <p:nvPr/>
          </p:nvGrpSpPr>
          <p:grpSpPr bwMode="auto">
            <a:xfrm>
              <a:off x="4184650" y="3773488"/>
              <a:ext cx="1674813" cy="2562225"/>
              <a:chOff x="4184222" y="3773466"/>
              <a:chExt cx="1675192" cy="2562333"/>
            </a:xfrm>
          </p:grpSpPr>
          <p:sp>
            <p:nvSpPr>
              <p:cNvPr id="59" name="Freeform 38">
                <a:extLst>
                  <a:ext uri="{FF2B5EF4-FFF2-40B4-BE49-F238E27FC236}">
                    <a16:creationId xmlns:a16="http://schemas.microsoft.com/office/drawing/2014/main" id="{11EE75CB-82F4-481E-A4CD-909836443442}"/>
                  </a:ext>
                </a:extLst>
              </p:cNvPr>
              <p:cNvSpPr/>
              <p:nvPr/>
            </p:nvSpPr>
            <p:spPr>
              <a:xfrm rot="21263502">
                <a:off x="4603417" y="3773466"/>
                <a:ext cx="463655" cy="1211313"/>
              </a:xfrm>
              <a:custGeom>
                <a:avLst/>
                <a:gdLst>
                  <a:gd name="connsiteX0" fmla="*/ 209845 w 463405"/>
                  <a:gd name="connsiteY0" fmla="*/ 0 h 1349993"/>
                  <a:gd name="connsiteX1" fmla="*/ 252332 w 463405"/>
                  <a:gd name="connsiteY1" fmla="*/ 0 h 1349993"/>
                  <a:gd name="connsiteX2" fmla="*/ 268378 w 463405"/>
                  <a:gd name="connsiteY2" fmla="*/ 262000 h 1349993"/>
                  <a:gd name="connsiteX3" fmla="*/ 283438 w 463405"/>
                  <a:gd name="connsiteY3" fmla="*/ 407956 h 1349993"/>
                  <a:gd name="connsiteX4" fmla="*/ 283581 w 463405"/>
                  <a:gd name="connsiteY4" fmla="*/ 407956 h 1349993"/>
                  <a:gd name="connsiteX5" fmla="*/ 332292 w 463405"/>
                  <a:gd name="connsiteY5" fmla="*/ 785209 h 1349993"/>
                  <a:gd name="connsiteX6" fmla="*/ 372033 w 463405"/>
                  <a:gd name="connsiteY6" fmla="*/ 984504 h 1349993"/>
                  <a:gd name="connsiteX7" fmla="*/ 463405 w 463405"/>
                  <a:gd name="connsiteY7" fmla="*/ 1349993 h 1349993"/>
                  <a:gd name="connsiteX8" fmla="*/ 0 w 463405"/>
                  <a:gd name="connsiteY8" fmla="*/ 1349993 h 1349993"/>
                  <a:gd name="connsiteX9" fmla="*/ 76569 w 463405"/>
                  <a:gd name="connsiteY9" fmla="*/ 1043719 h 1349993"/>
                  <a:gd name="connsiteX10" fmla="*/ 75215 w 463405"/>
                  <a:gd name="connsiteY10" fmla="*/ 1043719 h 1349993"/>
                  <a:gd name="connsiteX11" fmla="*/ 149986 w 463405"/>
                  <a:gd name="connsiteY11" fmla="*/ 668755 h 1349993"/>
                  <a:gd name="connsiteX12" fmla="*/ 163403 w 463405"/>
                  <a:gd name="connsiteY12" fmla="*/ 564845 h 1349993"/>
                  <a:gd name="connsiteX13" fmla="*/ 192551 w 463405"/>
                  <a:gd name="connsiteY13" fmla="*/ 282374 h 134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3405" h="1349993">
                    <a:moveTo>
                      <a:pt x="209845" y="0"/>
                    </a:moveTo>
                    <a:lnTo>
                      <a:pt x="252332" y="0"/>
                    </a:lnTo>
                    <a:lnTo>
                      <a:pt x="268378" y="262000"/>
                    </a:lnTo>
                    <a:lnTo>
                      <a:pt x="283438" y="407956"/>
                    </a:lnTo>
                    <a:lnTo>
                      <a:pt x="283581" y="407956"/>
                    </a:lnTo>
                    <a:lnTo>
                      <a:pt x="332292" y="785209"/>
                    </a:lnTo>
                    <a:lnTo>
                      <a:pt x="372033" y="984504"/>
                    </a:lnTo>
                    <a:lnTo>
                      <a:pt x="463405" y="1349993"/>
                    </a:lnTo>
                    <a:lnTo>
                      <a:pt x="0" y="1349993"/>
                    </a:lnTo>
                    <a:lnTo>
                      <a:pt x="76569" y="1043719"/>
                    </a:lnTo>
                    <a:lnTo>
                      <a:pt x="75215" y="1043719"/>
                    </a:lnTo>
                    <a:lnTo>
                      <a:pt x="149986" y="668755"/>
                    </a:lnTo>
                    <a:lnTo>
                      <a:pt x="163403" y="564845"/>
                    </a:lnTo>
                    <a:lnTo>
                      <a:pt x="192551" y="282374"/>
                    </a:lnTo>
                    <a:close/>
                  </a:path>
                </a:pathLst>
              </a:cu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60" name="Group 57">
                <a:extLst>
                  <a:ext uri="{FF2B5EF4-FFF2-40B4-BE49-F238E27FC236}">
                    <a16:creationId xmlns:a16="http://schemas.microsoft.com/office/drawing/2014/main" id="{D24968BD-ED08-40B2-8828-A80FD4B5FD71}"/>
                  </a:ext>
                </a:extLst>
              </p:cNvPr>
              <p:cNvGrpSpPr>
                <a:grpSpLocks/>
              </p:cNvGrpSpPr>
              <p:nvPr/>
            </p:nvGrpSpPr>
            <p:grpSpPr bwMode="auto">
              <a:xfrm>
                <a:off x="4184222" y="4843549"/>
                <a:ext cx="1675192" cy="1492250"/>
                <a:chOff x="4184222" y="4843549"/>
                <a:chExt cx="1675192" cy="1492250"/>
              </a:xfrm>
            </p:grpSpPr>
            <p:grpSp>
              <p:nvGrpSpPr>
                <p:cNvPr id="61" name="Group 33">
                  <a:extLst>
                    <a:ext uri="{FF2B5EF4-FFF2-40B4-BE49-F238E27FC236}">
                      <a16:creationId xmlns:a16="http://schemas.microsoft.com/office/drawing/2014/main" id="{AE5A4BF6-F0FE-4164-A0EC-84CAFF213AED}"/>
                    </a:ext>
                  </a:extLst>
                </p:cNvPr>
                <p:cNvGrpSpPr>
                  <a:grpSpLocks/>
                </p:cNvGrpSpPr>
                <p:nvPr/>
              </p:nvGrpSpPr>
              <p:grpSpPr bwMode="auto">
                <a:xfrm>
                  <a:off x="4184222" y="4843549"/>
                  <a:ext cx="1674349" cy="1492250"/>
                  <a:chOff x="415929" y="3206507"/>
                  <a:chExt cx="1674349" cy="1492250"/>
                </a:xfrm>
              </p:grpSpPr>
              <p:sp>
                <p:nvSpPr>
                  <p:cNvPr id="63" name="Oval 62">
                    <a:extLst>
                      <a:ext uri="{FF2B5EF4-FFF2-40B4-BE49-F238E27FC236}">
                        <a16:creationId xmlns:a16="http://schemas.microsoft.com/office/drawing/2014/main" id="{65536E0E-7C5A-4D40-841E-AD3FCE197AEE}"/>
                      </a:ext>
                    </a:extLst>
                  </p:cNvPr>
                  <p:cNvSpPr/>
                  <p:nvPr/>
                </p:nvSpPr>
                <p:spPr>
                  <a:xfrm>
                    <a:off x="506437" y="3206444"/>
                    <a:ext cx="1492588" cy="1492313"/>
                  </a:xfrm>
                  <a:prstGeom prst="ellipse">
                    <a:avLst/>
                  </a:prstGeom>
                  <a:solidFill>
                    <a:schemeClr val="bg1"/>
                  </a:solid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64" name="Rectangle 36">
                    <a:extLst>
                      <a:ext uri="{FF2B5EF4-FFF2-40B4-BE49-F238E27FC236}">
                        <a16:creationId xmlns:a16="http://schemas.microsoft.com/office/drawing/2014/main" id="{A15D6C23-C413-41D2-929A-BE3C2C820985}"/>
                      </a:ext>
                    </a:extLst>
                  </p:cNvPr>
                  <p:cNvSpPr>
                    <a:spLocks noChangeArrowheads="1"/>
                  </p:cNvSpPr>
                  <p:nvPr/>
                </p:nvSpPr>
                <p:spPr bwMode="auto">
                  <a:xfrm>
                    <a:off x="415929" y="3355103"/>
                    <a:ext cx="1674349" cy="39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a:solidFill>
                          <a:schemeClr val="tx1"/>
                        </a:solidFill>
                      </a:rPr>
                      <a:t>South Africa</a:t>
                    </a:r>
                  </a:p>
                </p:txBody>
              </p:sp>
            </p:grpSp>
            <p:sp>
              <p:nvSpPr>
                <p:cNvPr id="62" name="Rectangle 52">
                  <a:extLst>
                    <a:ext uri="{FF2B5EF4-FFF2-40B4-BE49-F238E27FC236}">
                      <a16:creationId xmlns:a16="http://schemas.microsoft.com/office/drawing/2014/main" id="{045AE9B7-C2BE-4EC8-B014-70DFFC509838}"/>
                    </a:ext>
                  </a:extLst>
                </p:cNvPr>
                <p:cNvSpPr>
                  <a:spLocks noChangeArrowheads="1"/>
                </p:cNvSpPr>
                <p:nvPr/>
              </p:nvSpPr>
              <p:spPr bwMode="auto">
                <a:xfrm>
                  <a:off x="4185065" y="5896847"/>
                  <a:ext cx="1674349" cy="39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a:solidFill>
                        <a:schemeClr val="tx1"/>
                      </a:solidFill>
                    </a:rPr>
                    <a:t>sultanas</a:t>
                  </a:r>
                </a:p>
              </p:txBody>
            </p:sp>
          </p:grpSp>
        </p:grpSp>
        <p:pic>
          <p:nvPicPr>
            <p:cNvPr id="58" name="Picture 5">
              <a:extLst>
                <a:ext uri="{FF2B5EF4-FFF2-40B4-BE49-F238E27FC236}">
                  <a16:creationId xmlns:a16="http://schemas.microsoft.com/office/drawing/2014/main" id="{7633AD90-5C7A-4E93-9385-CFEA7BD90CF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8667" y="5327321"/>
              <a:ext cx="862198" cy="67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 name="Group 64">
            <a:extLst>
              <a:ext uri="{FF2B5EF4-FFF2-40B4-BE49-F238E27FC236}">
                <a16:creationId xmlns:a16="http://schemas.microsoft.com/office/drawing/2014/main" id="{436C5811-4ADA-4008-BAF5-14F2BBE24BB2}"/>
              </a:ext>
            </a:extLst>
          </p:cNvPr>
          <p:cNvGrpSpPr>
            <a:grpSpLocks/>
          </p:cNvGrpSpPr>
          <p:nvPr/>
        </p:nvGrpSpPr>
        <p:grpSpPr bwMode="auto">
          <a:xfrm>
            <a:off x="5594353" y="2642350"/>
            <a:ext cx="3095625" cy="1493838"/>
            <a:chOff x="5589588" y="2371725"/>
            <a:chExt cx="3095625" cy="1493838"/>
          </a:xfrm>
        </p:grpSpPr>
        <p:grpSp>
          <p:nvGrpSpPr>
            <p:cNvPr id="66" name="Group 64">
              <a:extLst>
                <a:ext uri="{FF2B5EF4-FFF2-40B4-BE49-F238E27FC236}">
                  <a16:creationId xmlns:a16="http://schemas.microsoft.com/office/drawing/2014/main" id="{3AD63190-2D4B-4D93-8A5C-D5F21A53BF22}"/>
                </a:ext>
              </a:extLst>
            </p:cNvPr>
            <p:cNvGrpSpPr>
              <a:grpSpLocks/>
            </p:cNvGrpSpPr>
            <p:nvPr/>
          </p:nvGrpSpPr>
          <p:grpSpPr bwMode="auto">
            <a:xfrm>
              <a:off x="5589588" y="2371725"/>
              <a:ext cx="3095625" cy="1493838"/>
              <a:chOff x="5589419" y="2371213"/>
              <a:chExt cx="3095034" cy="1494221"/>
            </a:xfrm>
          </p:grpSpPr>
          <p:sp>
            <p:nvSpPr>
              <p:cNvPr id="68" name="Freeform 47">
                <a:extLst>
                  <a:ext uri="{FF2B5EF4-FFF2-40B4-BE49-F238E27FC236}">
                    <a16:creationId xmlns:a16="http://schemas.microsoft.com/office/drawing/2014/main" id="{6BCE14C1-F218-4E63-94CC-59DF23CCD5E3}"/>
                  </a:ext>
                </a:extLst>
              </p:cNvPr>
              <p:cNvSpPr/>
              <p:nvPr/>
            </p:nvSpPr>
            <p:spPr>
              <a:xfrm rot="16200000">
                <a:off x="6133724" y="2382675"/>
                <a:ext cx="463669" cy="1552279"/>
              </a:xfrm>
              <a:custGeom>
                <a:avLst/>
                <a:gdLst>
                  <a:gd name="connsiteX0" fmla="*/ 209845 w 463405"/>
                  <a:gd name="connsiteY0" fmla="*/ 0 h 1349993"/>
                  <a:gd name="connsiteX1" fmla="*/ 252332 w 463405"/>
                  <a:gd name="connsiteY1" fmla="*/ 0 h 1349993"/>
                  <a:gd name="connsiteX2" fmla="*/ 268378 w 463405"/>
                  <a:gd name="connsiteY2" fmla="*/ 262000 h 1349993"/>
                  <a:gd name="connsiteX3" fmla="*/ 283438 w 463405"/>
                  <a:gd name="connsiteY3" fmla="*/ 407956 h 1349993"/>
                  <a:gd name="connsiteX4" fmla="*/ 283581 w 463405"/>
                  <a:gd name="connsiteY4" fmla="*/ 407956 h 1349993"/>
                  <a:gd name="connsiteX5" fmla="*/ 332292 w 463405"/>
                  <a:gd name="connsiteY5" fmla="*/ 785209 h 1349993"/>
                  <a:gd name="connsiteX6" fmla="*/ 372033 w 463405"/>
                  <a:gd name="connsiteY6" fmla="*/ 984504 h 1349993"/>
                  <a:gd name="connsiteX7" fmla="*/ 463405 w 463405"/>
                  <a:gd name="connsiteY7" fmla="*/ 1349993 h 1349993"/>
                  <a:gd name="connsiteX8" fmla="*/ 0 w 463405"/>
                  <a:gd name="connsiteY8" fmla="*/ 1349993 h 1349993"/>
                  <a:gd name="connsiteX9" fmla="*/ 76569 w 463405"/>
                  <a:gd name="connsiteY9" fmla="*/ 1043719 h 1349993"/>
                  <a:gd name="connsiteX10" fmla="*/ 75215 w 463405"/>
                  <a:gd name="connsiteY10" fmla="*/ 1043719 h 1349993"/>
                  <a:gd name="connsiteX11" fmla="*/ 149986 w 463405"/>
                  <a:gd name="connsiteY11" fmla="*/ 668755 h 1349993"/>
                  <a:gd name="connsiteX12" fmla="*/ 163403 w 463405"/>
                  <a:gd name="connsiteY12" fmla="*/ 564845 h 1349993"/>
                  <a:gd name="connsiteX13" fmla="*/ 192551 w 463405"/>
                  <a:gd name="connsiteY13" fmla="*/ 282374 h 134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3405" h="1349993">
                    <a:moveTo>
                      <a:pt x="209845" y="0"/>
                    </a:moveTo>
                    <a:lnTo>
                      <a:pt x="252332" y="0"/>
                    </a:lnTo>
                    <a:lnTo>
                      <a:pt x="268378" y="262000"/>
                    </a:lnTo>
                    <a:lnTo>
                      <a:pt x="283438" y="407956"/>
                    </a:lnTo>
                    <a:lnTo>
                      <a:pt x="283581" y="407956"/>
                    </a:lnTo>
                    <a:lnTo>
                      <a:pt x="332292" y="785209"/>
                    </a:lnTo>
                    <a:lnTo>
                      <a:pt x="372033" y="984504"/>
                    </a:lnTo>
                    <a:lnTo>
                      <a:pt x="463405" y="1349993"/>
                    </a:lnTo>
                    <a:lnTo>
                      <a:pt x="0" y="1349993"/>
                    </a:lnTo>
                    <a:lnTo>
                      <a:pt x="76569" y="1043719"/>
                    </a:lnTo>
                    <a:lnTo>
                      <a:pt x="75215" y="1043719"/>
                    </a:lnTo>
                    <a:lnTo>
                      <a:pt x="149986" y="668755"/>
                    </a:lnTo>
                    <a:lnTo>
                      <a:pt x="163403" y="564845"/>
                    </a:lnTo>
                    <a:lnTo>
                      <a:pt x="192551" y="282374"/>
                    </a:lnTo>
                    <a:close/>
                  </a:path>
                </a:pathLst>
              </a:cu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grpSp>
            <p:nvGrpSpPr>
              <p:cNvPr id="69" name="Group 56">
                <a:extLst>
                  <a:ext uri="{FF2B5EF4-FFF2-40B4-BE49-F238E27FC236}">
                    <a16:creationId xmlns:a16="http://schemas.microsoft.com/office/drawing/2014/main" id="{AE5DF9B3-1EB7-4978-865F-9C1DB5AF4AE3}"/>
                  </a:ext>
                </a:extLst>
              </p:cNvPr>
              <p:cNvGrpSpPr>
                <a:grpSpLocks/>
              </p:cNvGrpSpPr>
              <p:nvPr/>
            </p:nvGrpSpPr>
            <p:grpSpPr bwMode="auto">
              <a:xfrm>
                <a:off x="6974169" y="2371213"/>
                <a:ext cx="1710284" cy="1494221"/>
                <a:chOff x="6974169" y="2371213"/>
                <a:chExt cx="1710284" cy="1494221"/>
              </a:xfrm>
            </p:grpSpPr>
            <p:grpSp>
              <p:nvGrpSpPr>
                <p:cNvPr id="70" name="Group 43">
                  <a:extLst>
                    <a:ext uri="{FF2B5EF4-FFF2-40B4-BE49-F238E27FC236}">
                      <a16:creationId xmlns:a16="http://schemas.microsoft.com/office/drawing/2014/main" id="{248B0AFF-C487-4B96-AE5F-2C594BE3C209}"/>
                    </a:ext>
                  </a:extLst>
                </p:cNvPr>
                <p:cNvGrpSpPr>
                  <a:grpSpLocks/>
                </p:cNvGrpSpPr>
                <p:nvPr/>
              </p:nvGrpSpPr>
              <p:grpSpPr bwMode="auto">
                <a:xfrm>
                  <a:off x="6974169" y="2371213"/>
                  <a:ext cx="1674349" cy="1494221"/>
                  <a:chOff x="403296" y="3204536"/>
                  <a:chExt cx="1674349" cy="1494221"/>
                </a:xfrm>
              </p:grpSpPr>
              <p:sp>
                <p:nvSpPr>
                  <p:cNvPr id="72" name="Oval 71">
                    <a:extLst>
                      <a:ext uri="{FF2B5EF4-FFF2-40B4-BE49-F238E27FC236}">
                        <a16:creationId xmlns:a16="http://schemas.microsoft.com/office/drawing/2014/main" id="{4D52F717-8987-4DF4-ACDF-4587EA4317BC}"/>
                      </a:ext>
                    </a:extLst>
                  </p:cNvPr>
                  <p:cNvSpPr/>
                  <p:nvPr/>
                </p:nvSpPr>
                <p:spPr>
                  <a:xfrm>
                    <a:off x="505749" y="3206124"/>
                    <a:ext cx="1493553" cy="1492633"/>
                  </a:xfrm>
                  <a:prstGeom prst="ellipse">
                    <a:avLst/>
                  </a:prstGeom>
                  <a:solidFill>
                    <a:schemeClr val="bg1"/>
                  </a:solid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73" name="Rectangle 46">
                    <a:extLst>
                      <a:ext uri="{FF2B5EF4-FFF2-40B4-BE49-F238E27FC236}">
                        <a16:creationId xmlns:a16="http://schemas.microsoft.com/office/drawing/2014/main" id="{4D8CDDC1-61A3-40D2-8B8E-36D286EA5782}"/>
                      </a:ext>
                    </a:extLst>
                  </p:cNvPr>
                  <p:cNvSpPr>
                    <a:spLocks noChangeArrowheads="1"/>
                  </p:cNvSpPr>
                  <p:nvPr/>
                </p:nvSpPr>
                <p:spPr bwMode="auto">
                  <a:xfrm>
                    <a:off x="403296" y="3204536"/>
                    <a:ext cx="1674349" cy="39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a:solidFill>
                          <a:schemeClr val="tx1"/>
                        </a:solidFill>
                      </a:rPr>
                      <a:t>India</a:t>
                    </a:r>
                  </a:p>
                </p:txBody>
              </p:sp>
            </p:grpSp>
            <p:sp>
              <p:nvSpPr>
                <p:cNvPr id="71" name="Rectangle 55">
                  <a:extLst>
                    <a:ext uri="{FF2B5EF4-FFF2-40B4-BE49-F238E27FC236}">
                      <a16:creationId xmlns:a16="http://schemas.microsoft.com/office/drawing/2014/main" id="{D46326AA-8CE3-48B9-A8DB-3C0002D3441C}"/>
                    </a:ext>
                  </a:extLst>
                </p:cNvPr>
                <p:cNvSpPr>
                  <a:spLocks noChangeArrowheads="1"/>
                </p:cNvSpPr>
                <p:nvPr/>
              </p:nvSpPr>
              <p:spPr bwMode="auto">
                <a:xfrm>
                  <a:off x="7010104" y="3406681"/>
                  <a:ext cx="1674349" cy="391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1600">
                      <a:solidFill>
                        <a:schemeClr val="tx1"/>
                      </a:solidFill>
                    </a:rPr>
                    <a:t>cotton</a:t>
                  </a:r>
                </a:p>
              </p:txBody>
            </p:sp>
          </p:grpSp>
        </p:grpSp>
        <p:pic>
          <p:nvPicPr>
            <p:cNvPr id="67" name="Picture 7">
              <a:extLst>
                <a:ext uri="{FF2B5EF4-FFF2-40B4-BE49-F238E27FC236}">
                  <a16:creationId xmlns:a16="http://schemas.microsoft.com/office/drawing/2014/main" id="{13F95B7E-D6BF-439C-B0DB-A0260307163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2795" y="2813888"/>
              <a:ext cx="1095555" cy="5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6997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Fair Trading</a:t>
            </a:r>
            <a:endParaRPr lang="en-GB" sz="3600" dirty="0">
              <a:latin typeface="+mn-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460" y="1458335"/>
            <a:ext cx="6737079" cy="4473842"/>
          </a:xfrm>
          <a:prstGeom prst="rect">
            <a:avLst/>
          </a:prstGeom>
        </p:spPr>
      </p:pic>
      <p:sp>
        <p:nvSpPr>
          <p:cNvPr id="19" name="Title 2">
            <a:extLst>
              <a:ext uri="{FF2B5EF4-FFF2-40B4-BE49-F238E27FC236}">
                <a16:creationId xmlns:a16="http://schemas.microsoft.com/office/drawing/2014/main" id="{A7697262-5601-4023-B08E-475497092739}"/>
              </a:ext>
            </a:extLst>
          </p:cNvPr>
          <p:cNvSpPr>
            <a:spLocks/>
          </p:cNvSpPr>
          <p:nvPr/>
        </p:nvSpPr>
        <p:spPr bwMode="auto">
          <a:xfrm>
            <a:off x="755649" y="6092825"/>
            <a:ext cx="7848601" cy="215900"/>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a:lnSpc>
                <a:spcPct val="90000"/>
              </a:lnSpc>
            </a:pPr>
            <a:r>
              <a:rPr lang="en-GB" altLang="en-US" sz="1000" dirty="0">
                <a:latin typeface="Roboto" panose="02000000000000000000" pitchFamily="2" charset="0"/>
                <a:ea typeface="Roboto" panose="02000000000000000000" pitchFamily="2" charset="0"/>
                <a:cs typeface="Arial" panose="020B0604020202020204" pitchFamily="34" charset="0"/>
              </a:rPr>
              <a:t>"</a:t>
            </a:r>
            <a:r>
              <a:rPr lang="en-GB" altLang="en-US" sz="1000" dirty="0">
                <a:latin typeface="Roboto" panose="02000000000000000000" pitchFamily="2" charset="0"/>
                <a:ea typeface="Roboto" panose="02000000000000000000" pitchFamily="2" charset="0"/>
                <a:cs typeface="Arial" panose="020B0604020202020204" pitchFamily="34" charset="0"/>
                <a:hlinkClick r:id="rId3"/>
              </a:rPr>
              <a:t>Fairtrade Friary 29 02 2012 (8)</a:t>
            </a:r>
            <a:r>
              <a:rPr lang="en-GB" altLang="en-US" sz="1000" dirty="0">
                <a:latin typeface="Roboto" panose="02000000000000000000" pitchFamily="2" charset="0"/>
                <a:ea typeface="Roboto" panose="02000000000000000000" pitchFamily="2" charset="0"/>
                <a:cs typeface="Arial" panose="020B0604020202020204" pitchFamily="34" charset="0"/>
              </a:rPr>
              <a:t>" - "</a:t>
            </a:r>
            <a:r>
              <a:rPr lang="en-GB" altLang="en-US" sz="1000" dirty="0">
                <a:latin typeface="Roboto" panose="02000000000000000000" pitchFamily="2" charset="0"/>
                <a:ea typeface="Roboto" panose="02000000000000000000" pitchFamily="2" charset="0"/>
                <a:cs typeface="Arial" panose="020B0604020202020204" pitchFamily="34" charset="0"/>
                <a:hlinkClick r:id="rId4"/>
              </a:rPr>
              <a:t>British Province of Carmelites</a:t>
            </a:r>
            <a:r>
              <a:rPr lang="en-GB" altLang="en-US" sz="1000" dirty="0">
                <a:latin typeface="Roboto" panose="02000000000000000000" pitchFamily="2" charset="0"/>
                <a:ea typeface="Roboto" panose="02000000000000000000" pitchFamily="2" charset="0"/>
                <a:cs typeface="Arial" panose="020B0604020202020204" pitchFamily="34" charset="0"/>
              </a:rPr>
              <a:t>“ is licensed under </a:t>
            </a:r>
            <a:r>
              <a:rPr lang="en-GB" altLang="en-US" sz="1000" dirty="0">
                <a:latin typeface="Roboto" panose="02000000000000000000" pitchFamily="2" charset="0"/>
                <a:ea typeface="Roboto" panose="02000000000000000000" pitchFamily="2" charset="0"/>
                <a:cs typeface="Arial" panose="020B0604020202020204" pitchFamily="34" charset="0"/>
                <a:hlinkClick r:id="rId5"/>
              </a:rPr>
              <a:t>CC BY 2.0</a:t>
            </a:r>
            <a:endParaRPr lang="en-GB" altLang="en-US" sz="1000" dirty="0">
              <a:latin typeface="Roboto" panose="02000000000000000000" pitchFamily="2" charset="0"/>
              <a:ea typeface="Roboto" panose="02000000000000000000" pitchFamily="2" charset="0"/>
              <a:cs typeface="Arial" panose="020B0604020202020204" pitchFamily="34" charset="0"/>
            </a:endParaRPr>
          </a:p>
        </p:txBody>
      </p:sp>
      <p:sp>
        <p:nvSpPr>
          <p:cNvPr id="6" name="Oval 5"/>
          <p:cNvSpPr/>
          <p:nvPr/>
        </p:nvSpPr>
        <p:spPr>
          <a:xfrm>
            <a:off x="6278160" y="765175"/>
            <a:ext cx="2110190" cy="2146193"/>
          </a:xfrm>
          <a:prstGeom prst="ellipse">
            <a:avLst/>
          </a:prstGeom>
          <a:solidFill>
            <a:srgbClr val="F1884C"/>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Next time you go food shopping, see if you can spot any fair trading logos.</a:t>
            </a:r>
          </a:p>
        </p:txBody>
      </p:sp>
    </p:spTree>
    <p:extLst>
      <p:ext uri="{BB962C8B-B14F-4D97-AF65-F5344CB8AC3E}">
        <p14:creationId xmlns:p14="http://schemas.microsoft.com/office/powerpoint/2010/main" val="174511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What Is Fairtrade Fortnight?</a:t>
            </a:r>
            <a:endParaRPr lang="en-GB" sz="3600" dirty="0">
              <a:latin typeface="+mn-lt"/>
            </a:endParaRPr>
          </a:p>
        </p:txBody>
      </p:sp>
      <p:sp>
        <p:nvSpPr>
          <p:cNvPr id="5" name="TextBox 4"/>
          <p:cNvSpPr txBox="1"/>
          <p:nvPr/>
        </p:nvSpPr>
        <p:spPr>
          <a:xfrm>
            <a:off x="755650" y="1630795"/>
            <a:ext cx="7632700" cy="923330"/>
          </a:xfrm>
          <a:prstGeom prst="rect">
            <a:avLst/>
          </a:prstGeom>
          <a:solidFill>
            <a:srgbClr val="F8BD95"/>
          </a:solidFill>
        </p:spPr>
        <p:txBody>
          <a:bodyPr wrap="square" rtlCol="0">
            <a:spAutoFit/>
          </a:bodyPr>
          <a:lstStyle/>
          <a:p>
            <a:pPr marL="285750" indent="-285750">
              <a:buFont typeface="Arial" panose="020B0604020202020204" pitchFamily="34" charset="0"/>
              <a:buChar char="•"/>
            </a:pPr>
            <a:r>
              <a:rPr lang="en-GB" dirty="0"/>
              <a:t>Fairtrade Fortnight is a unique campaign that aims to transform the industry to ensure the people in the supply chain and the millions of struggling farmers and workers get a fair deal.</a:t>
            </a:r>
          </a:p>
        </p:txBody>
      </p:sp>
      <p:sp>
        <p:nvSpPr>
          <p:cNvPr id="6" name="TextBox 5"/>
          <p:cNvSpPr txBox="1"/>
          <p:nvPr/>
        </p:nvSpPr>
        <p:spPr>
          <a:xfrm>
            <a:off x="750885" y="2831124"/>
            <a:ext cx="7637464" cy="1200329"/>
          </a:xfrm>
          <a:prstGeom prst="rect">
            <a:avLst/>
          </a:prstGeom>
          <a:solidFill>
            <a:srgbClr val="F8BD95"/>
          </a:solidFill>
        </p:spPr>
        <p:txBody>
          <a:bodyPr wrap="square" rtlCol="0">
            <a:spAutoFit/>
          </a:bodyPr>
          <a:lstStyle/>
          <a:p>
            <a:pPr marL="285750" indent="-285750">
              <a:buFont typeface="Arial" panose="020B0604020202020204" pitchFamily="34" charset="0"/>
              <a:buChar char="•"/>
            </a:pPr>
            <a:r>
              <a:rPr lang="en-GB" b="1" dirty="0"/>
              <a:t>Did You Know…? </a:t>
            </a:r>
            <a:r>
              <a:rPr lang="en-GB" dirty="0"/>
              <a:t>One in three British bananas are fair trade but there is still a serious problem at the heart of the banana business as many farmers and workers have had their earnings cut as banana prices go down in the UK.</a:t>
            </a:r>
          </a:p>
        </p:txBody>
      </p:sp>
      <p:sp>
        <p:nvSpPr>
          <p:cNvPr id="7" name="TextBox 6"/>
          <p:cNvSpPr txBox="1"/>
          <p:nvPr/>
        </p:nvSpPr>
        <p:spPr>
          <a:xfrm>
            <a:off x="755650" y="4308452"/>
            <a:ext cx="7632699" cy="646331"/>
          </a:xfrm>
          <a:prstGeom prst="rect">
            <a:avLst/>
          </a:prstGeom>
          <a:solidFill>
            <a:srgbClr val="F8BD95"/>
          </a:solidFill>
        </p:spPr>
        <p:txBody>
          <a:bodyPr wrap="square" rtlCol="0">
            <a:spAutoFit/>
          </a:bodyPr>
          <a:lstStyle/>
          <a:p>
            <a:pPr marL="285750" indent="-285750">
              <a:buFont typeface="Arial" panose="020B0604020202020204" pitchFamily="34" charset="0"/>
              <a:buChar char="•"/>
            </a:pPr>
            <a:r>
              <a:rPr lang="en-GB" dirty="0"/>
              <a:t>Supermarkets want to pay as little as possible to offer customers the lowest prices. However, this puts pressure on workers and farmers.</a:t>
            </a:r>
          </a:p>
        </p:txBody>
      </p:sp>
      <p:sp>
        <p:nvSpPr>
          <p:cNvPr id="8" name="TextBox 7"/>
          <p:cNvSpPr txBox="1"/>
          <p:nvPr/>
        </p:nvSpPr>
        <p:spPr>
          <a:xfrm>
            <a:off x="750884" y="5231782"/>
            <a:ext cx="7637465" cy="646331"/>
          </a:xfrm>
          <a:prstGeom prst="rect">
            <a:avLst/>
          </a:prstGeom>
          <a:solidFill>
            <a:srgbClr val="F8BD95"/>
          </a:solidFill>
        </p:spPr>
        <p:txBody>
          <a:bodyPr wrap="square" rtlCol="0">
            <a:spAutoFit/>
          </a:bodyPr>
          <a:lstStyle/>
          <a:p>
            <a:pPr marL="285750" indent="-285750">
              <a:buFont typeface="Arial" panose="020B0604020202020204" pitchFamily="34" charset="0"/>
              <a:buChar char="•"/>
            </a:pPr>
            <a:r>
              <a:rPr lang="en-GB" dirty="0"/>
              <a:t>Fairtrade wants to make pricing work for both consumers and farmers. It is time for the government to help end these unfair prices.</a:t>
            </a:r>
          </a:p>
        </p:txBody>
      </p:sp>
      <p:cxnSp>
        <p:nvCxnSpPr>
          <p:cNvPr id="3" name="Straight Connector 2"/>
          <p:cNvCxnSpPr/>
          <p:nvPr/>
        </p:nvCxnSpPr>
        <p:spPr>
          <a:xfrm>
            <a:off x="755650" y="1448810"/>
            <a:ext cx="7632701" cy="0"/>
          </a:xfrm>
          <a:prstGeom prst="line">
            <a:avLst/>
          </a:prstGeom>
          <a:ln w="38100">
            <a:solidFill>
              <a:srgbClr val="F0821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60416" y="6077960"/>
            <a:ext cx="7632701" cy="0"/>
          </a:xfrm>
          <a:prstGeom prst="line">
            <a:avLst/>
          </a:prstGeom>
          <a:ln w="38100">
            <a:solidFill>
              <a:srgbClr val="F08215"/>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0416" y="2696585"/>
            <a:ext cx="7632701" cy="0"/>
          </a:xfrm>
          <a:prstGeom prst="line">
            <a:avLst/>
          </a:prstGeom>
          <a:ln w="28575">
            <a:solidFill>
              <a:srgbClr val="F08215"/>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60416" y="4172960"/>
            <a:ext cx="7627934" cy="0"/>
          </a:xfrm>
          <a:prstGeom prst="line">
            <a:avLst/>
          </a:prstGeom>
          <a:ln w="28575">
            <a:solidFill>
              <a:srgbClr val="F08215"/>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60416" y="5096885"/>
            <a:ext cx="7627934" cy="0"/>
          </a:xfrm>
          <a:prstGeom prst="line">
            <a:avLst/>
          </a:prstGeom>
          <a:ln w="28575">
            <a:solidFill>
              <a:srgbClr val="F08215"/>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832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What Can You Do to Help?</a:t>
            </a:r>
            <a:endParaRPr lang="en-GB" sz="3600" dirty="0">
              <a:latin typeface="+mn-lt"/>
            </a:endParaRPr>
          </a:p>
        </p:txBody>
      </p:sp>
      <p:sp>
        <p:nvSpPr>
          <p:cNvPr id="5" name="Oval 4"/>
          <p:cNvSpPr/>
          <p:nvPr/>
        </p:nvSpPr>
        <p:spPr>
          <a:xfrm>
            <a:off x="755650" y="1458335"/>
            <a:ext cx="3984856" cy="2454803"/>
          </a:xfrm>
          <a:prstGeom prst="ellipse">
            <a:avLst/>
          </a:prstGeom>
          <a:solidFill>
            <a:srgbClr val="F0DD85"/>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r>
              <a:rPr lang="en-GB" sz="1600" dirty="0">
                <a:solidFill>
                  <a:schemeClr val="tx1"/>
                </a:solidFill>
              </a:rPr>
              <a:t>Buy products that have been fairly traded. If you do this, you know that a fair price has been paid to the workers. Thousands of different fairly traded products are available to UK shoppers.</a:t>
            </a:r>
          </a:p>
        </p:txBody>
      </p:sp>
      <p:sp>
        <p:nvSpPr>
          <p:cNvPr id="7" name="Oval 6"/>
          <p:cNvSpPr/>
          <p:nvPr/>
        </p:nvSpPr>
        <p:spPr>
          <a:xfrm>
            <a:off x="3526118" y="4647501"/>
            <a:ext cx="2553564" cy="1445324"/>
          </a:xfrm>
          <a:prstGeom prst="ellipse">
            <a:avLst/>
          </a:prstGeom>
          <a:solidFill>
            <a:srgbClr val="F0DD8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r>
              <a:rPr lang="en-GB" sz="1600" dirty="0">
                <a:solidFill>
                  <a:schemeClr val="tx1"/>
                </a:solidFill>
              </a:rPr>
              <a:t>Raise money to help this worthwhile cause.</a:t>
            </a:r>
          </a:p>
        </p:txBody>
      </p:sp>
      <p:sp>
        <p:nvSpPr>
          <p:cNvPr id="8" name="Oval 7"/>
          <p:cNvSpPr/>
          <p:nvPr/>
        </p:nvSpPr>
        <p:spPr>
          <a:xfrm>
            <a:off x="5167618" y="1458335"/>
            <a:ext cx="3220732" cy="1970665"/>
          </a:xfrm>
          <a:prstGeom prst="ellipse">
            <a:avLst/>
          </a:prstGeom>
          <a:solidFill>
            <a:srgbClr val="F0DD8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oAutofit/>
          </a:bodyPr>
          <a:lstStyle/>
          <a:p>
            <a:pPr algn="ctr"/>
            <a:r>
              <a:rPr lang="en-GB" sz="1600" dirty="0">
                <a:solidFill>
                  <a:schemeClr val="tx1"/>
                </a:solidFill>
              </a:rPr>
              <a:t>Take part in events which aim to increase awareness about fair trade.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921824" flipH="1">
            <a:off x="6291482" y="4471994"/>
            <a:ext cx="2173992" cy="144461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00000">
            <a:off x="3277175" y="3210686"/>
            <a:ext cx="1973605" cy="188645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3353" y="3660327"/>
            <a:ext cx="1704046" cy="134790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651" y="4496867"/>
            <a:ext cx="2280974" cy="1595958"/>
          </a:xfrm>
          <a:prstGeom prst="rect">
            <a:avLst/>
          </a:prstGeom>
        </p:spPr>
      </p:pic>
    </p:spTree>
    <p:extLst>
      <p:ext uri="{BB962C8B-B14F-4D97-AF65-F5344CB8AC3E}">
        <p14:creationId xmlns:p14="http://schemas.microsoft.com/office/powerpoint/2010/main" val="394115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B9AD5-29EA-44D2-B056-6E7FDD2DEB4A}"/>
              </a:ext>
            </a:extLst>
          </p:cNvPr>
          <p:cNvSpPr>
            <a:spLocks noGrp="1"/>
          </p:cNvSpPr>
          <p:nvPr>
            <p:ph type="title"/>
          </p:nvPr>
        </p:nvSpPr>
        <p:spPr/>
        <p:txBody>
          <a:bodyPr/>
          <a:lstStyle/>
          <a:p>
            <a:r>
              <a:rPr lang="en-GB" dirty="0"/>
              <a:t>Homework</a:t>
            </a:r>
          </a:p>
        </p:txBody>
      </p:sp>
      <p:sp>
        <p:nvSpPr>
          <p:cNvPr id="3" name="TextBox 2">
            <a:extLst>
              <a:ext uri="{FF2B5EF4-FFF2-40B4-BE49-F238E27FC236}">
                <a16:creationId xmlns:a16="http://schemas.microsoft.com/office/drawing/2014/main" id="{AE40DFE9-DE89-427E-AF45-3C42F8948865}"/>
              </a:ext>
            </a:extLst>
          </p:cNvPr>
          <p:cNvSpPr txBox="1"/>
          <p:nvPr/>
        </p:nvSpPr>
        <p:spPr>
          <a:xfrm>
            <a:off x="600502" y="1432457"/>
            <a:ext cx="7933898" cy="1754326"/>
          </a:xfrm>
          <a:prstGeom prst="rect">
            <a:avLst/>
          </a:prstGeom>
          <a:noFill/>
        </p:spPr>
        <p:txBody>
          <a:bodyPr wrap="square" rtlCol="0">
            <a:spAutoFit/>
          </a:bodyPr>
          <a:lstStyle/>
          <a:p>
            <a:r>
              <a:rPr lang="en-GB" b="1" dirty="0"/>
              <a:t>KS2</a:t>
            </a:r>
            <a:r>
              <a:rPr lang="en-GB" dirty="0"/>
              <a:t> Write your own lyrics about what </a:t>
            </a:r>
            <a:r>
              <a:rPr lang="en-GB" dirty="0" err="1"/>
              <a:t>fairtrade</a:t>
            </a:r>
            <a:r>
              <a:rPr lang="en-GB" dirty="0"/>
              <a:t> means to you and how it helps to protect workers and make trading fair. Write your lyrics to the tune of a nursery rhyme such as ‘twinkle </a:t>
            </a:r>
            <a:r>
              <a:rPr lang="en-GB" dirty="0" err="1"/>
              <a:t>twinkle</a:t>
            </a:r>
            <a:r>
              <a:rPr lang="en-GB" dirty="0"/>
              <a:t> little star’ or ‘Old MacDonald’.</a:t>
            </a:r>
          </a:p>
          <a:p>
            <a:r>
              <a:rPr lang="en-GB" dirty="0"/>
              <a:t> </a:t>
            </a:r>
          </a:p>
          <a:p>
            <a:endParaRPr lang="en-GB" dirty="0"/>
          </a:p>
        </p:txBody>
      </p:sp>
      <p:sp>
        <p:nvSpPr>
          <p:cNvPr id="4" name="Rectangle 3">
            <a:extLst>
              <a:ext uri="{FF2B5EF4-FFF2-40B4-BE49-F238E27FC236}">
                <a16:creationId xmlns:a16="http://schemas.microsoft.com/office/drawing/2014/main" id="{87723553-4655-4B13-BB6E-63FD9950340C}"/>
              </a:ext>
            </a:extLst>
          </p:cNvPr>
          <p:cNvSpPr/>
          <p:nvPr/>
        </p:nvSpPr>
        <p:spPr>
          <a:xfrm>
            <a:off x="835288" y="3907506"/>
            <a:ext cx="1266693"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fair</a:t>
            </a:r>
          </a:p>
        </p:txBody>
      </p:sp>
      <p:sp>
        <p:nvSpPr>
          <p:cNvPr id="5" name="Rectangle 4">
            <a:extLst>
              <a:ext uri="{FF2B5EF4-FFF2-40B4-BE49-F238E27FC236}">
                <a16:creationId xmlns:a16="http://schemas.microsoft.com/office/drawing/2014/main" id="{9B85B82A-F542-412B-9DD7-5F363738903B}"/>
              </a:ext>
            </a:extLst>
          </p:cNvPr>
          <p:cNvSpPr/>
          <p:nvPr/>
        </p:nvSpPr>
        <p:spPr>
          <a:xfrm>
            <a:off x="2597755" y="3572921"/>
            <a:ext cx="1901483"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equal</a:t>
            </a:r>
          </a:p>
        </p:txBody>
      </p:sp>
      <p:sp>
        <p:nvSpPr>
          <p:cNvPr id="6" name="Rectangle 5">
            <a:extLst>
              <a:ext uri="{FF2B5EF4-FFF2-40B4-BE49-F238E27FC236}">
                <a16:creationId xmlns:a16="http://schemas.microsoft.com/office/drawing/2014/main" id="{6768D41B-7996-4949-8EDC-5A379B7E6CE1}"/>
              </a:ext>
            </a:extLst>
          </p:cNvPr>
          <p:cNvSpPr/>
          <p:nvPr/>
        </p:nvSpPr>
        <p:spPr>
          <a:xfrm>
            <a:off x="4567235" y="5048939"/>
            <a:ext cx="1516762"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help</a:t>
            </a:r>
          </a:p>
        </p:txBody>
      </p:sp>
      <p:sp>
        <p:nvSpPr>
          <p:cNvPr id="7" name="Rectangle 6">
            <a:extLst>
              <a:ext uri="{FF2B5EF4-FFF2-40B4-BE49-F238E27FC236}">
                <a16:creationId xmlns:a16="http://schemas.microsoft.com/office/drawing/2014/main" id="{FD60E89C-A711-4B78-B3FF-AB264FCE0CE1}"/>
              </a:ext>
            </a:extLst>
          </p:cNvPr>
          <p:cNvSpPr/>
          <p:nvPr/>
        </p:nvSpPr>
        <p:spPr>
          <a:xfrm>
            <a:off x="2343047" y="4525981"/>
            <a:ext cx="134844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pay</a:t>
            </a:r>
          </a:p>
        </p:txBody>
      </p:sp>
      <p:sp>
        <p:nvSpPr>
          <p:cNvPr id="8" name="Rectangle 7">
            <a:extLst>
              <a:ext uri="{FF2B5EF4-FFF2-40B4-BE49-F238E27FC236}">
                <a16:creationId xmlns:a16="http://schemas.microsoft.com/office/drawing/2014/main" id="{34779FE1-C07E-4B65-8F8D-0F562D658C5E}"/>
              </a:ext>
            </a:extLst>
          </p:cNvPr>
          <p:cNvSpPr/>
          <p:nvPr/>
        </p:nvSpPr>
        <p:spPr>
          <a:xfrm>
            <a:off x="4940750" y="3849127"/>
            <a:ext cx="3171061"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chocolate</a:t>
            </a:r>
          </a:p>
        </p:txBody>
      </p:sp>
      <p:sp>
        <p:nvSpPr>
          <p:cNvPr id="9" name="Rectangle 8">
            <a:extLst>
              <a:ext uri="{FF2B5EF4-FFF2-40B4-BE49-F238E27FC236}">
                <a16:creationId xmlns:a16="http://schemas.microsoft.com/office/drawing/2014/main" id="{646E9162-19D8-49CA-9159-38FF32485016}"/>
              </a:ext>
            </a:extLst>
          </p:cNvPr>
          <p:cNvSpPr/>
          <p:nvPr/>
        </p:nvSpPr>
        <p:spPr>
          <a:xfrm>
            <a:off x="600502" y="5473078"/>
            <a:ext cx="2909771"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bananas</a:t>
            </a:r>
          </a:p>
        </p:txBody>
      </p:sp>
      <p:sp>
        <p:nvSpPr>
          <p:cNvPr id="10" name="Rectangle 9">
            <a:extLst>
              <a:ext uri="{FF2B5EF4-FFF2-40B4-BE49-F238E27FC236}">
                <a16:creationId xmlns:a16="http://schemas.microsoft.com/office/drawing/2014/main" id="{F7F946B8-EF1B-49EA-9D85-6A5C058C47EF}"/>
              </a:ext>
            </a:extLst>
          </p:cNvPr>
          <p:cNvSpPr/>
          <p:nvPr/>
        </p:nvSpPr>
        <p:spPr>
          <a:xfrm>
            <a:off x="5847411" y="2263453"/>
            <a:ext cx="2648482"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farmers</a:t>
            </a:r>
          </a:p>
        </p:txBody>
      </p:sp>
      <p:sp>
        <p:nvSpPr>
          <p:cNvPr id="11" name="Rectangle 10">
            <a:extLst>
              <a:ext uri="{FF2B5EF4-FFF2-40B4-BE49-F238E27FC236}">
                <a16:creationId xmlns:a16="http://schemas.microsoft.com/office/drawing/2014/main" id="{8D9BA7C1-1B2D-461E-BD03-4B53ED9F281F}"/>
              </a:ext>
            </a:extLst>
          </p:cNvPr>
          <p:cNvSpPr/>
          <p:nvPr/>
        </p:nvSpPr>
        <p:spPr>
          <a:xfrm>
            <a:off x="6660169" y="5410921"/>
            <a:ext cx="187423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trade</a:t>
            </a:r>
          </a:p>
        </p:txBody>
      </p:sp>
      <p:sp>
        <p:nvSpPr>
          <p:cNvPr id="12" name="Rectangle 11">
            <a:extLst>
              <a:ext uri="{FF2B5EF4-FFF2-40B4-BE49-F238E27FC236}">
                <a16:creationId xmlns:a16="http://schemas.microsoft.com/office/drawing/2014/main" id="{123414C9-5E91-4E37-8D15-1D4994BC358C}"/>
              </a:ext>
            </a:extLst>
          </p:cNvPr>
          <p:cNvSpPr/>
          <p:nvPr/>
        </p:nvSpPr>
        <p:spPr>
          <a:xfrm>
            <a:off x="521401" y="2502689"/>
            <a:ext cx="4297971"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relationships</a:t>
            </a:r>
          </a:p>
        </p:txBody>
      </p:sp>
      <p:sp>
        <p:nvSpPr>
          <p:cNvPr id="13" name="Rectangle 12">
            <a:extLst>
              <a:ext uri="{FF2B5EF4-FFF2-40B4-BE49-F238E27FC236}">
                <a16:creationId xmlns:a16="http://schemas.microsoft.com/office/drawing/2014/main" id="{EA487803-A481-4B27-9E7B-ECA18224FB53}"/>
              </a:ext>
            </a:extLst>
          </p:cNvPr>
          <p:cNvSpPr/>
          <p:nvPr/>
        </p:nvSpPr>
        <p:spPr>
          <a:xfrm>
            <a:off x="4644763" y="2984176"/>
            <a:ext cx="1459054"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safe</a:t>
            </a:r>
          </a:p>
        </p:txBody>
      </p:sp>
    </p:spTree>
    <p:extLst>
      <p:ext uri="{BB962C8B-B14F-4D97-AF65-F5344CB8AC3E}">
        <p14:creationId xmlns:p14="http://schemas.microsoft.com/office/powerpoint/2010/main" val="2938184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CC93A-701E-4682-9DAC-9B7DB7298EEA}"/>
              </a:ext>
            </a:extLst>
          </p:cNvPr>
          <p:cNvSpPr>
            <a:spLocks noGrp="1"/>
          </p:cNvSpPr>
          <p:nvPr>
            <p:ph type="title"/>
          </p:nvPr>
        </p:nvSpPr>
        <p:spPr/>
        <p:txBody>
          <a:bodyPr/>
          <a:lstStyle/>
          <a:p>
            <a:r>
              <a:rPr lang="en-GB" dirty="0"/>
              <a:t>Homework</a:t>
            </a:r>
          </a:p>
        </p:txBody>
      </p:sp>
      <p:sp>
        <p:nvSpPr>
          <p:cNvPr id="3" name="TextBox 2">
            <a:extLst>
              <a:ext uri="{FF2B5EF4-FFF2-40B4-BE49-F238E27FC236}">
                <a16:creationId xmlns:a16="http://schemas.microsoft.com/office/drawing/2014/main" id="{EEB448EC-4145-4DC9-BA0E-D6530AA1464A}"/>
              </a:ext>
            </a:extLst>
          </p:cNvPr>
          <p:cNvSpPr txBox="1"/>
          <p:nvPr/>
        </p:nvSpPr>
        <p:spPr>
          <a:xfrm>
            <a:off x="1033670" y="1432457"/>
            <a:ext cx="7116417" cy="1200329"/>
          </a:xfrm>
          <a:prstGeom prst="rect">
            <a:avLst/>
          </a:prstGeom>
          <a:noFill/>
        </p:spPr>
        <p:txBody>
          <a:bodyPr wrap="square" rtlCol="0">
            <a:spAutoFit/>
          </a:bodyPr>
          <a:lstStyle/>
          <a:p>
            <a:r>
              <a:rPr lang="en-GB" b="1" dirty="0"/>
              <a:t>KS1</a:t>
            </a:r>
            <a:r>
              <a:rPr lang="en-GB" dirty="0"/>
              <a:t> Can you compose your own word pattern chant explaining what you know about Fairtrade. Example you will call and your class will respond;</a:t>
            </a:r>
          </a:p>
          <a:p>
            <a:r>
              <a:rPr lang="en-GB" dirty="0"/>
              <a:t> </a:t>
            </a:r>
          </a:p>
        </p:txBody>
      </p:sp>
      <p:sp>
        <p:nvSpPr>
          <p:cNvPr id="4" name="Rectangle 3">
            <a:extLst>
              <a:ext uri="{FF2B5EF4-FFF2-40B4-BE49-F238E27FC236}">
                <a16:creationId xmlns:a16="http://schemas.microsoft.com/office/drawing/2014/main" id="{6CEEA021-CE13-4FB9-91ED-B2EBFF1E9B9D}"/>
              </a:ext>
            </a:extLst>
          </p:cNvPr>
          <p:cNvSpPr/>
          <p:nvPr/>
        </p:nvSpPr>
        <p:spPr>
          <a:xfrm>
            <a:off x="3295092" y="2847633"/>
            <a:ext cx="2544286" cy="369332"/>
          </a:xfrm>
          <a:prstGeom prst="rect">
            <a:avLst/>
          </a:prstGeom>
        </p:spPr>
        <p:txBody>
          <a:bodyPr wrap="none">
            <a:spAutoFit/>
          </a:bodyPr>
          <a:lstStyle/>
          <a:p>
            <a:r>
              <a:rPr lang="en-GB" dirty="0">
                <a:solidFill>
                  <a:srgbClr val="00B050"/>
                </a:solidFill>
              </a:rPr>
              <a:t>(you) farmers struggle </a:t>
            </a:r>
          </a:p>
        </p:txBody>
      </p:sp>
      <p:sp>
        <p:nvSpPr>
          <p:cNvPr id="5" name="Rectangle 4">
            <a:extLst>
              <a:ext uri="{FF2B5EF4-FFF2-40B4-BE49-F238E27FC236}">
                <a16:creationId xmlns:a16="http://schemas.microsoft.com/office/drawing/2014/main" id="{16E6F13B-05CA-4F13-A1F5-20BD7FEE140A}"/>
              </a:ext>
            </a:extLst>
          </p:cNvPr>
          <p:cNvSpPr/>
          <p:nvPr/>
        </p:nvSpPr>
        <p:spPr>
          <a:xfrm>
            <a:off x="3259826" y="3322724"/>
            <a:ext cx="2579552" cy="369332"/>
          </a:xfrm>
          <a:prstGeom prst="rect">
            <a:avLst/>
          </a:prstGeom>
        </p:spPr>
        <p:txBody>
          <a:bodyPr wrap="none">
            <a:spAutoFit/>
          </a:bodyPr>
          <a:lstStyle/>
          <a:p>
            <a:r>
              <a:rPr lang="en-GB" dirty="0">
                <a:solidFill>
                  <a:srgbClr val="C00000"/>
                </a:solidFill>
              </a:rPr>
              <a:t>(class) farmers struggle</a:t>
            </a:r>
          </a:p>
        </p:txBody>
      </p:sp>
      <p:sp>
        <p:nvSpPr>
          <p:cNvPr id="6" name="Rectangle 5">
            <a:extLst>
              <a:ext uri="{FF2B5EF4-FFF2-40B4-BE49-F238E27FC236}">
                <a16:creationId xmlns:a16="http://schemas.microsoft.com/office/drawing/2014/main" id="{F9A15C2F-8C1A-4832-AA19-BEBBD5F5B8E4}"/>
              </a:ext>
            </a:extLst>
          </p:cNvPr>
          <p:cNvSpPr/>
          <p:nvPr/>
        </p:nvSpPr>
        <p:spPr>
          <a:xfrm>
            <a:off x="3295092" y="3855987"/>
            <a:ext cx="2443298" cy="369332"/>
          </a:xfrm>
          <a:prstGeom prst="rect">
            <a:avLst/>
          </a:prstGeom>
        </p:spPr>
        <p:txBody>
          <a:bodyPr wrap="none">
            <a:spAutoFit/>
          </a:bodyPr>
          <a:lstStyle/>
          <a:p>
            <a:r>
              <a:rPr lang="en-GB" dirty="0">
                <a:solidFill>
                  <a:srgbClr val="00B050"/>
                </a:solidFill>
              </a:rPr>
              <a:t>(you) pay a fair price </a:t>
            </a:r>
          </a:p>
        </p:txBody>
      </p:sp>
      <p:sp>
        <p:nvSpPr>
          <p:cNvPr id="7" name="Rectangle 6">
            <a:extLst>
              <a:ext uri="{FF2B5EF4-FFF2-40B4-BE49-F238E27FC236}">
                <a16:creationId xmlns:a16="http://schemas.microsoft.com/office/drawing/2014/main" id="{5A127B24-39FD-4277-BEC8-D4FC262721B6}"/>
              </a:ext>
            </a:extLst>
          </p:cNvPr>
          <p:cNvSpPr/>
          <p:nvPr/>
        </p:nvSpPr>
        <p:spPr>
          <a:xfrm>
            <a:off x="3259826" y="4409363"/>
            <a:ext cx="2478564" cy="369332"/>
          </a:xfrm>
          <a:prstGeom prst="rect">
            <a:avLst/>
          </a:prstGeom>
        </p:spPr>
        <p:txBody>
          <a:bodyPr wrap="none">
            <a:spAutoFit/>
          </a:bodyPr>
          <a:lstStyle/>
          <a:p>
            <a:r>
              <a:rPr lang="en-GB" dirty="0">
                <a:solidFill>
                  <a:srgbClr val="C00000"/>
                </a:solidFill>
              </a:rPr>
              <a:t>(class) pay a fair price</a:t>
            </a:r>
          </a:p>
        </p:txBody>
      </p:sp>
      <p:sp>
        <p:nvSpPr>
          <p:cNvPr id="8" name="Rectangle 7">
            <a:extLst>
              <a:ext uri="{FF2B5EF4-FFF2-40B4-BE49-F238E27FC236}">
                <a16:creationId xmlns:a16="http://schemas.microsoft.com/office/drawing/2014/main" id="{4953F86A-FFB2-42EF-B277-59D20D0CF76C}"/>
              </a:ext>
            </a:extLst>
          </p:cNvPr>
          <p:cNvSpPr/>
          <p:nvPr/>
        </p:nvSpPr>
        <p:spPr>
          <a:xfrm>
            <a:off x="3295092" y="4962739"/>
            <a:ext cx="1983235" cy="369332"/>
          </a:xfrm>
          <a:prstGeom prst="rect">
            <a:avLst/>
          </a:prstGeom>
        </p:spPr>
        <p:txBody>
          <a:bodyPr wrap="none">
            <a:spAutoFit/>
          </a:bodyPr>
          <a:lstStyle/>
          <a:p>
            <a:r>
              <a:rPr lang="en-GB" dirty="0">
                <a:solidFill>
                  <a:srgbClr val="00B050"/>
                </a:solidFill>
              </a:rPr>
              <a:t>(you) </a:t>
            </a:r>
            <a:r>
              <a:rPr lang="en-GB" dirty="0" err="1">
                <a:solidFill>
                  <a:srgbClr val="00B050"/>
                </a:solidFill>
              </a:rPr>
              <a:t>fairtrading</a:t>
            </a:r>
            <a:r>
              <a:rPr lang="en-GB" dirty="0">
                <a:solidFill>
                  <a:srgbClr val="00B050"/>
                </a:solidFill>
              </a:rPr>
              <a:t> </a:t>
            </a:r>
          </a:p>
        </p:txBody>
      </p:sp>
      <p:sp>
        <p:nvSpPr>
          <p:cNvPr id="9" name="Rectangle 8">
            <a:extLst>
              <a:ext uri="{FF2B5EF4-FFF2-40B4-BE49-F238E27FC236}">
                <a16:creationId xmlns:a16="http://schemas.microsoft.com/office/drawing/2014/main" id="{2DB16347-B843-433E-B52A-CBD50273F506}"/>
              </a:ext>
            </a:extLst>
          </p:cNvPr>
          <p:cNvSpPr/>
          <p:nvPr/>
        </p:nvSpPr>
        <p:spPr>
          <a:xfrm>
            <a:off x="3264790" y="5516115"/>
            <a:ext cx="2018501" cy="369332"/>
          </a:xfrm>
          <a:prstGeom prst="rect">
            <a:avLst/>
          </a:prstGeom>
        </p:spPr>
        <p:txBody>
          <a:bodyPr wrap="none">
            <a:spAutoFit/>
          </a:bodyPr>
          <a:lstStyle/>
          <a:p>
            <a:r>
              <a:rPr lang="en-GB" dirty="0">
                <a:solidFill>
                  <a:srgbClr val="C00000"/>
                </a:solidFill>
              </a:rPr>
              <a:t>(class) </a:t>
            </a:r>
            <a:r>
              <a:rPr lang="en-GB" dirty="0" err="1">
                <a:solidFill>
                  <a:srgbClr val="C00000"/>
                </a:solidFill>
              </a:rPr>
              <a:t>fairtrading</a:t>
            </a:r>
            <a:endParaRPr lang="en-GB" dirty="0">
              <a:solidFill>
                <a:srgbClr val="C00000"/>
              </a:solidFill>
            </a:endParaRPr>
          </a:p>
        </p:txBody>
      </p:sp>
    </p:spTree>
    <p:extLst>
      <p:ext uri="{BB962C8B-B14F-4D97-AF65-F5344CB8AC3E}">
        <p14:creationId xmlns:p14="http://schemas.microsoft.com/office/powerpoint/2010/main" val="2398827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0CF84-71D9-4A40-BDC1-19EAF9703607}"/>
              </a:ext>
            </a:extLst>
          </p:cNvPr>
          <p:cNvSpPr>
            <a:spLocks noGrp="1"/>
          </p:cNvSpPr>
          <p:nvPr>
            <p:ph type="title"/>
          </p:nvPr>
        </p:nvSpPr>
        <p:spPr/>
        <p:txBody>
          <a:bodyPr/>
          <a:lstStyle/>
          <a:p>
            <a:r>
              <a:rPr lang="en-GB" dirty="0"/>
              <a:t>Homework</a:t>
            </a:r>
          </a:p>
        </p:txBody>
      </p:sp>
      <p:sp>
        <p:nvSpPr>
          <p:cNvPr id="3" name="TextBox 2">
            <a:extLst>
              <a:ext uri="{FF2B5EF4-FFF2-40B4-BE49-F238E27FC236}">
                <a16:creationId xmlns:a16="http://schemas.microsoft.com/office/drawing/2014/main" id="{0A2103E2-39E2-4460-AF9C-16EA86B00552}"/>
              </a:ext>
            </a:extLst>
          </p:cNvPr>
          <p:cNvSpPr txBox="1"/>
          <p:nvPr/>
        </p:nvSpPr>
        <p:spPr>
          <a:xfrm>
            <a:off x="742122" y="1432457"/>
            <a:ext cx="7699513" cy="1477328"/>
          </a:xfrm>
          <a:prstGeom prst="rect">
            <a:avLst/>
          </a:prstGeom>
          <a:noFill/>
        </p:spPr>
        <p:txBody>
          <a:bodyPr wrap="square" rtlCol="0">
            <a:spAutoFit/>
          </a:bodyPr>
          <a:lstStyle/>
          <a:p>
            <a:r>
              <a:rPr lang="en-GB" b="1" dirty="0"/>
              <a:t>EYFS</a:t>
            </a:r>
            <a:r>
              <a:rPr lang="en-GB" dirty="0"/>
              <a:t> - Can you practice tapping the rhythm to the nursery rhyme ‘Old MacDonald’. Make your own drum from recycled materials to use to practice and perform in your class. </a:t>
            </a:r>
          </a:p>
          <a:p>
            <a:r>
              <a:rPr lang="en-GB" dirty="0"/>
              <a:t> </a:t>
            </a:r>
          </a:p>
          <a:p>
            <a:endParaRPr lang="en-GB" dirty="0"/>
          </a:p>
        </p:txBody>
      </p:sp>
      <p:pic>
        <p:nvPicPr>
          <p:cNvPr id="1026" name="Picture 2" descr="How to Make DIY Recycled Musical Instrument Drums">
            <a:extLst>
              <a:ext uri="{FF2B5EF4-FFF2-40B4-BE49-F238E27FC236}">
                <a16:creationId xmlns:a16="http://schemas.microsoft.com/office/drawing/2014/main" id="{866F1141-CE83-4317-BC31-F9005F4FE6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9207" y="2426763"/>
            <a:ext cx="2211387" cy="3428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make a tin can drum | BBC Good Food">
            <a:extLst>
              <a:ext uri="{FF2B5EF4-FFF2-40B4-BE49-F238E27FC236}">
                <a16:creationId xmlns:a16="http://schemas.microsoft.com/office/drawing/2014/main" id="{2C4D616D-75F7-496D-8BD3-B4A72109E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878" y="4668304"/>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painted Metal Tin Drum &amp; Drumsticks made from Flower Sticks | DIY guide">
            <a:extLst>
              <a:ext uri="{FF2B5EF4-FFF2-40B4-BE49-F238E27FC236}">
                <a16:creationId xmlns:a16="http://schemas.microsoft.com/office/drawing/2014/main" id="{28CD9003-267B-4B87-836A-8DF6FAA76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49" y="235743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973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Fair and Unfair</a:t>
            </a:r>
            <a:endParaRPr lang="en-GB" sz="3600" dirty="0">
              <a:latin typeface="+mn-lt"/>
            </a:endParaRPr>
          </a:p>
        </p:txBody>
      </p:sp>
      <p:sp>
        <p:nvSpPr>
          <p:cNvPr id="9" name="Oval 8"/>
          <p:cNvSpPr/>
          <p:nvPr/>
        </p:nvSpPr>
        <p:spPr>
          <a:xfrm>
            <a:off x="3462177" y="2307352"/>
            <a:ext cx="2205664" cy="22432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Why is it important to be fair?</a:t>
            </a:r>
          </a:p>
        </p:txBody>
      </p:sp>
      <p:sp>
        <p:nvSpPr>
          <p:cNvPr id="2" name="Oval 1"/>
          <p:cNvSpPr/>
          <p:nvPr/>
        </p:nvSpPr>
        <p:spPr>
          <a:xfrm>
            <a:off x="859813" y="1185704"/>
            <a:ext cx="2205664" cy="22432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What do we mean when we say something is fair?</a:t>
            </a:r>
          </a:p>
        </p:txBody>
      </p:sp>
      <p:sp>
        <p:nvSpPr>
          <p:cNvPr id="10" name="Oval 9"/>
          <p:cNvSpPr/>
          <p:nvPr/>
        </p:nvSpPr>
        <p:spPr>
          <a:xfrm>
            <a:off x="6078523" y="1185704"/>
            <a:ext cx="2205664" cy="22432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What does unfair mean?</a:t>
            </a:r>
          </a:p>
        </p:txBody>
      </p:sp>
      <p:sp>
        <p:nvSpPr>
          <p:cNvPr id="8" name="Oval 7"/>
          <p:cNvSpPr/>
          <p:nvPr/>
        </p:nvSpPr>
        <p:spPr>
          <a:xfrm>
            <a:off x="1107987" y="3839265"/>
            <a:ext cx="2205664" cy="22432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Can you give an example of something that is unfair?</a:t>
            </a:r>
          </a:p>
        </p:txBody>
      </p:sp>
      <p:sp>
        <p:nvSpPr>
          <p:cNvPr id="11" name="Oval 10"/>
          <p:cNvSpPr/>
          <p:nvPr/>
        </p:nvSpPr>
        <p:spPr>
          <a:xfrm>
            <a:off x="5830348" y="3839265"/>
            <a:ext cx="2205664" cy="22432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How does it make you feel when things are unfair?</a:t>
            </a:r>
          </a:p>
        </p:txBody>
      </p:sp>
    </p:spTree>
    <p:extLst>
      <p:ext uri="{BB962C8B-B14F-4D97-AF65-F5344CB8AC3E}">
        <p14:creationId xmlns:p14="http://schemas.microsoft.com/office/powerpoint/2010/main" val="70354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10" grpId="0" animBg="1"/>
      <p:bldP spid="8"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Fair or Unfair?</a:t>
            </a:r>
            <a:endParaRPr lang="en-GB" sz="3600" dirty="0">
              <a:latin typeface="+mn-lt"/>
            </a:endParaRPr>
          </a:p>
        </p:txBody>
      </p:sp>
      <p:sp>
        <p:nvSpPr>
          <p:cNvPr id="3" name="TextBox 2"/>
          <p:cNvSpPr txBox="1"/>
          <p:nvPr/>
        </p:nvSpPr>
        <p:spPr>
          <a:xfrm>
            <a:off x="755650" y="1458335"/>
            <a:ext cx="7632700" cy="400110"/>
          </a:xfrm>
          <a:prstGeom prst="rect">
            <a:avLst/>
          </a:prstGeom>
          <a:noFill/>
        </p:spPr>
        <p:txBody>
          <a:bodyPr wrap="square" rtlCol="0">
            <a:spAutoFit/>
          </a:bodyPr>
          <a:lstStyle/>
          <a:p>
            <a:pPr algn="ctr"/>
            <a:r>
              <a:rPr lang="en-GB" sz="2000" dirty="0"/>
              <a:t>Children can’t go to school because they have to work.</a:t>
            </a:r>
          </a:p>
        </p:txBody>
      </p:sp>
      <p:sp>
        <p:nvSpPr>
          <p:cNvPr id="5" name="Flowchart: Delay 4"/>
          <p:cNvSpPr/>
          <p:nvPr/>
        </p:nvSpPr>
        <p:spPr>
          <a:xfrm rot="16200000">
            <a:off x="3011649" y="1090569"/>
            <a:ext cx="3380765" cy="6132352"/>
          </a:xfrm>
          <a:prstGeom prst="flowChartDelay">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7683"/>
          <a:stretch/>
        </p:blipFill>
        <p:spPr>
          <a:xfrm>
            <a:off x="935693" y="2083033"/>
            <a:ext cx="7272614" cy="3764096"/>
          </a:xfrm>
          <a:prstGeom prst="rect">
            <a:avLst/>
          </a:prstGeom>
        </p:spPr>
      </p:pic>
    </p:spTree>
    <p:extLst>
      <p:ext uri="{BB962C8B-B14F-4D97-AF65-F5344CB8AC3E}">
        <p14:creationId xmlns:p14="http://schemas.microsoft.com/office/powerpoint/2010/main" val="4090047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Fair or Unfair?</a:t>
            </a:r>
            <a:endParaRPr lang="en-GB" sz="3600" dirty="0">
              <a:latin typeface="+mn-lt"/>
            </a:endParaRPr>
          </a:p>
        </p:txBody>
      </p:sp>
      <p:sp>
        <p:nvSpPr>
          <p:cNvPr id="3" name="TextBox 2"/>
          <p:cNvSpPr txBox="1"/>
          <p:nvPr/>
        </p:nvSpPr>
        <p:spPr>
          <a:xfrm>
            <a:off x="755650" y="1458335"/>
            <a:ext cx="7632700" cy="400110"/>
          </a:xfrm>
          <a:prstGeom prst="rect">
            <a:avLst/>
          </a:prstGeom>
          <a:noFill/>
        </p:spPr>
        <p:txBody>
          <a:bodyPr wrap="square" rtlCol="0">
            <a:spAutoFit/>
          </a:bodyPr>
          <a:lstStyle/>
          <a:p>
            <a:pPr algn="ctr"/>
            <a:r>
              <a:rPr lang="en-GB" sz="2000" dirty="0"/>
              <a:t>Farmers are paid a fair price for their produce.</a:t>
            </a:r>
          </a:p>
        </p:txBody>
      </p:sp>
      <p:sp>
        <p:nvSpPr>
          <p:cNvPr id="5" name="Flowchart: Delay 4"/>
          <p:cNvSpPr/>
          <p:nvPr/>
        </p:nvSpPr>
        <p:spPr>
          <a:xfrm rot="16200000">
            <a:off x="3011649" y="1090569"/>
            <a:ext cx="3380765" cy="6132352"/>
          </a:xfrm>
          <a:prstGeom prst="flowChartDelay">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0673"/>
          <a:stretch/>
        </p:blipFill>
        <p:spPr>
          <a:xfrm>
            <a:off x="1401652" y="1996176"/>
            <a:ext cx="6331166" cy="3850951"/>
          </a:xfrm>
          <a:prstGeom prst="rect">
            <a:avLst/>
          </a:prstGeom>
        </p:spPr>
      </p:pic>
    </p:spTree>
    <p:extLst>
      <p:ext uri="{BB962C8B-B14F-4D97-AF65-F5344CB8AC3E}">
        <p14:creationId xmlns:p14="http://schemas.microsoft.com/office/powerpoint/2010/main" val="348226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Fair or Unfair?</a:t>
            </a:r>
            <a:endParaRPr lang="en-GB" sz="3600" dirty="0">
              <a:latin typeface="+mn-lt"/>
            </a:endParaRPr>
          </a:p>
        </p:txBody>
      </p:sp>
      <p:sp>
        <p:nvSpPr>
          <p:cNvPr id="3" name="TextBox 2"/>
          <p:cNvSpPr txBox="1"/>
          <p:nvPr/>
        </p:nvSpPr>
        <p:spPr>
          <a:xfrm>
            <a:off x="755650" y="1458335"/>
            <a:ext cx="7632700" cy="400110"/>
          </a:xfrm>
          <a:prstGeom prst="rect">
            <a:avLst/>
          </a:prstGeom>
          <a:noFill/>
        </p:spPr>
        <p:txBody>
          <a:bodyPr wrap="square" rtlCol="0">
            <a:spAutoFit/>
          </a:bodyPr>
          <a:lstStyle/>
          <a:p>
            <a:pPr algn="ctr"/>
            <a:r>
              <a:rPr lang="en-GB" sz="2000" dirty="0"/>
              <a:t>Workers are made to work long hours without a break.</a:t>
            </a:r>
          </a:p>
        </p:txBody>
      </p:sp>
      <p:sp>
        <p:nvSpPr>
          <p:cNvPr id="5" name="Flowchart: Delay 4"/>
          <p:cNvSpPr/>
          <p:nvPr/>
        </p:nvSpPr>
        <p:spPr>
          <a:xfrm rot="16200000">
            <a:off x="3011649" y="1090569"/>
            <a:ext cx="3380765" cy="6132352"/>
          </a:xfrm>
          <a:prstGeom prst="flowChartDelay">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4966" y="2066252"/>
            <a:ext cx="3634067" cy="3634067"/>
          </a:xfrm>
          <a:prstGeom prst="rect">
            <a:avLst/>
          </a:prstGeom>
        </p:spPr>
      </p:pic>
    </p:spTree>
    <p:extLst>
      <p:ext uri="{BB962C8B-B14F-4D97-AF65-F5344CB8AC3E}">
        <p14:creationId xmlns:p14="http://schemas.microsoft.com/office/powerpoint/2010/main" val="3859609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Fair or Unfair?</a:t>
            </a:r>
            <a:endParaRPr lang="en-GB" sz="3600" dirty="0">
              <a:latin typeface="+mn-lt"/>
            </a:endParaRPr>
          </a:p>
        </p:txBody>
      </p:sp>
      <p:sp>
        <p:nvSpPr>
          <p:cNvPr id="3" name="TextBox 2"/>
          <p:cNvSpPr txBox="1"/>
          <p:nvPr/>
        </p:nvSpPr>
        <p:spPr>
          <a:xfrm>
            <a:off x="755650" y="1458335"/>
            <a:ext cx="7632700" cy="400110"/>
          </a:xfrm>
          <a:prstGeom prst="rect">
            <a:avLst/>
          </a:prstGeom>
          <a:noFill/>
        </p:spPr>
        <p:txBody>
          <a:bodyPr wrap="square" rtlCol="0">
            <a:spAutoFit/>
          </a:bodyPr>
          <a:lstStyle/>
          <a:p>
            <a:pPr algn="ctr"/>
            <a:r>
              <a:rPr lang="en-GB" sz="2000" dirty="0"/>
              <a:t>Employees work in dangerous conditions.</a:t>
            </a:r>
          </a:p>
        </p:txBody>
      </p:sp>
      <p:sp>
        <p:nvSpPr>
          <p:cNvPr id="5" name="Flowchart: Delay 4"/>
          <p:cNvSpPr/>
          <p:nvPr/>
        </p:nvSpPr>
        <p:spPr>
          <a:xfrm rot="16200000">
            <a:off x="3011649" y="1090569"/>
            <a:ext cx="3380765" cy="6132352"/>
          </a:xfrm>
          <a:prstGeom prst="flowChartDelay">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8045" y="2212857"/>
            <a:ext cx="3507909" cy="3507909"/>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5525" y="2986700"/>
            <a:ext cx="1972950" cy="1971194"/>
          </a:xfrm>
          <a:prstGeom prst="rect">
            <a:avLst/>
          </a:prstGeom>
        </p:spPr>
      </p:pic>
    </p:spTree>
    <p:extLst>
      <p:ext uri="{BB962C8B-B14F-4D97-AF65-F5344CB8AC3E}">
        <p14:creationId xmlns:p14="http://schemas.microsoft.com/office/powerpoint/2010/main" val="3310193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457198" y="464029"/>
            <a:ext cx="8220075" cy="994306"/>
          </a:xfrm>
        </p:spPr>
        <p:txBody>
          <a:bodyPr/>
          <a:lstStyle/>
          <a:p>
            <a:r>
              <a:rPr lang="en-US" dirty="0">
                <a:latin typeface="+mn-lt"/>
              </a:rPr>
              <a:t>Fair or Unfair?</a:t>
            </a:r>
            <a:endParaRPr lang="en-GB" sz="3600" dirty="0">
              <a:latin typeface="+mn-lt"/>
            </a:endParaRPr>
          </a:p>
        </p:txBody>
      </p:sp>
      <p:sp>
        <p:nvSpPr>
          <p:cNvPr id="3" name="TextBox 2"/>
          <p:cNvSpPr txBox="1"/>
          <p:nvPr/>
        </p:nvSpPr>
        <p:spPr>
          <a:xfrm>
            <a:off x="755650" y="1458335"/>
            <a:ext cx="7632700" cy="400110"/>
          </a:xfrm>
          <a:prstGeom prst="rect">
            <a:avLst/>
          </a:prstGeom>
          <a:noFill/>
        </p:spPr>
        <p:txBody>
          <a:bodyPr wrap="square" rtlCol="0">
            <a:spAutoFit/>
          </a:bodyPr>
          <a:lstStyle/>
          <a:p>
            <a:pPr algn="ctr"/>
            <a:r>
              <a:rPr lang="en-GB" sz="2000" dirty="0"/>
              <a:t>Men and women are paid the same for doing the same job.</a:t>
            </a:r>
          </a:p>
        </p:txBody>
      </p:sp>
      <p:sp>
        <p:nvSpPr>
          <p:cNvPr id="5" name="Flowchart: Delay 4"/>
          <p:cNvSpPr/>
          <p:nvPr/>
        </p:nvSpPr>
        <p:spPr>
          <a:xfrm rot="16200000">
            <a:off x="3011649" y="1090569"/>
            <a:ext cx="3380765" cy="6132352"/>
          </a:xfrm>
          <a:prstGeom prst="flowChartDelay">
            <a:avLst/>
          </a:prstGeom>
          <a:solidFill>
            <a:srgbClr val="F8BD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9571" y="1988191"/>
            <a:ext cx="3204857" cy="3858937"/>
          </a:xfrm>
          <a:prstGeom prst="rect">
            <a:avLst/>
          </a:prstGeom>
        </p:spPr>
      </p:pic>
    </p:spTree>
    <p:extLst>
      <p:ext uri="{BB962C8B-B14F-4D97-AF65-F5344CB8AC3E}">
        <p14:creationId xmlns:p14="http://schemas.microsoft.com/office/powerpoint/2010/main" val="103437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5356" t="15356" r="15356" b="15356"/>
          <a:stretch/>
        </p:blipFill>
        <p:spPr>
          <a:xfrm>
            <a:off x="1489205" y="1469337"/>
            <a:ext cx="6165590" cy="4623488"/>
          </a:xfrm>
          <a:prstGeom prst="rect">
            <a:avLst/>
          </a:prstGeom>
        </p:spPr>
      </p:pic>
      <p:sp>
        <p:nvSpPr>
          <p:cNvPr id="21" name="Title"/>
          <p:cNvSpPr>
            <a:spLocks noGrp="1"/>
          </p:cNvSpPr>
          <p:nvPr>
            <p:ph type="title"/>
          </p:nvPr>
        </p:nvSpPr>
        <p:spPr>
          <a:xfrm>
            <a:off x="457198" y="464029"/>
            <a:ext cx="8220075" cy="994306"/>
          </a:xfrm>
        </p:spPr>
        <p:txBody>
          <a:bodyPr/>
          <a:lstStyle/>
          <a:p>
            <a:r>
              <a:rPr lang="en-US" dirty="0">
                <a:latin typeface="+mn-lt"/>
              </a:rPr>
              <a:t>A Fairer World</a:t>
            </a:r>
            <a:endParaRPr lang="en-GB" sz="3600" dirty="0">
              <a:latin typeface="+mn-lt"/>
            </a:endParaRPr>
          </a:p>
        </p:txBody>
      </p:sp>
      <p:sp>
        <p:nvSpPr>
          <p:cNvPr id="7" name="Oval 6"/>
          <p:cNvSpPr/>
          <p:nvPr/>
        </p:nvSpPr>
        <p:spPr>
          <a:xfrm>
            <a:off x="755650" y="1239684"/>
            <a:ext cx="1786214" cy="1843664"/>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The world is not fair.</a:t>
            </a:r>
          </a:p>
        </p:txBody>
      </p:sp>
      <p:sp>
        <p:nvSpPr>
          <p:cNvPr id="8" name="Oval 7"/>
          <p:cNvSpPr/>
          <p:nvPr/>
        </p:nvSpPr>
        <p:spPr>
          <a:xfrm>
            <a:off x="6390415" y="1239683"/>
            <a:ext cx="1997935" cy="2032023"/>
          </a:xfrm>
          <a:prstGeom prst="ellipse">
            <a:avLst/>
          </a:prstGeom>
          <a:solidFill>
            <a:srgbClr val="F0DD85"/>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Where you are born can affect how rich and poor you are.</a:t>
            </a:r>
          </a:p>
        </p:txBody>
      </p:sp>
      <p:sp>
        <p:nvSpPr>
          <p:cNvPr id="10" name="Oval 9"/>
          <p:cNvSpPr/>
          <p:nvPr/>
        </p:nvSpPr>
        <p:spPr>
          <a:xfrm>
            <a:off x="5725717" y="3847315"/>
            <a:ext cx="2218657" cy="2256512"/>
          </a:xfrm>
          <a:prstGeom prst="ellipse">
            <a:avLst/>
          </a:prstGeom>
          <a:solidFill>
            <a:schemeClr val="accent2"/>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If you grow crops to live but no one will give you a fair price for them, that is not fair.</a:t>
            </a:r>
          </a:p>
        </p:txBody>
      </p:sp>
    </p:spTree>
    <p:extLst>
      <p:ext uri="{BB962C8B-B14F-4D97-AF65-F5344CB8AC3E}">
        <p14:creationId xmlns:p14="http://schemas.microsoft.com/office/powerpoint/2010/main" val="124557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C3C69325F339458A19F5139027A622" ma:contentTypeVersion="11" ma:contentTypeDescription="Create a new document." ma:contentTypeScope="" ma:versionID="fcf40c9f01540699d308dc8401c5b268">
  <xsd:schema xmlns:xsd="http://www.w3.org/2001/XMLSchema" xmlns:xs="http://www.w3.org/2001/XMLSchema" xmlns:p="http://schemas.microsoft.com/office/2006/metadata/properties" xmlns:ns2="60e30a85-c05c-4e06-8315-53d905ee1eed" xmlns:ns3="bdd55185-8fc5-4dee-9784-3837121dcfb8" targetNamespace="http://schemas.microsoft.com/office/2006/metadata/properties" ma:root="true" ma:fieldsID="66b5222f42a0d84c522585cb42e1d77a" ns2:_="" ns3:_="">
    <xsd:import namespace="60e30a85-c05c-4e06-8315-53d905ee1eed"/>
    <xsd:import namespace="bdd55185-8fc5-4dee-9784-3837121dcfb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e30a85-c05c-4e06-8315-53d905ee1e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e417ed9-6e09-4aae-adde-8c88d764066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d55185-8fc5-4dee-9784-3837121dcfb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306bedf-660d-4ca7-a194-276c64ce5028}" ma:internalName="TaxCatchAll" ma:showField="CatchAllData" ma:web="bdd55185-8fc5-4dee-9784-3837121dcf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0e30a85-c05c-4e06-8315-53d905ee1eed">
      <Terms xmlns="http://schemas.microsoft.com/office/infopath/2007/PartnerControls"/>
    </lcf76f155ced4ddcb4097134ff3c332f>
    <TaxCatchAll xmlns="bdd55185-8fc5-4dee-9784-3837121dcfb8" xsi:nil="true"/>
  </documentManagement>
</p:properties>
</file>

<file path=customXml/itemProps1.xml><?xml version="1.0" encoding="utf-8"?>
<ds:datastoreItem xmlns:ds="http://schemas.openxmlformats.org/officeDocument/2006/customXml" ds:itemID="{4DEA69B5-067B-4A03-BF0F-11CC29EF05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e30a85-c05c-4e06-8315-53d905ee1eed"/>
    <ds:schemaRef ds:uri="bdd55185-8fc5-4dee-9784-3837121dcf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2B3476-13C3-42B1-AF86-22F0C4D34F3C}">
  <ds:schemaRefs>
    <ds:schemaRef ds:uri="http://schemas.microsoft.com/sharepoint/v3/contenttype/forms"/>
  </ds:schemaRefs>
</ds:datastoreItem>
</file>

<file path=customXml/itemProps3.xml><?xml version="1.0" encoding="utf-8"?>
<ds:datastoreItem xmlns:ds="http://schemas.openxmlformats.org/officeDocument/2006/customXml" ds:itemID="{084C016D-FA78-498B-A1EE-00A32BBB9220}">
  <ds:schemaRefs>
    <ds:schemaRef ds:uri="http://purl.org/dc/elements/1.1/"/>
    <ds:schemaRef ds:uri="http://schemas.openxmlformats.org/package/2006/metadata/core-properties"/>
    <ds:schemaRef ds:uri="http://purl.org/dc/terms/"/>
    <ds:schemaRef ds:uri="http://www.w3.org/XML/1998/namespace"/>
    <ds:schemaRef ds:uri="60e30a85-c05c-4e06-8315-53d905ee1eed"/>
    <ds:schemaRef ds:uri="http://schemas.microsoft.com/office/2006/documentManagement/types"/>
    <ds:schemaRef ds:uri="http://purl.org/dc/dcmitype/"/>
    <ds:schemaRef ds:uri="http://schemas.microsoft.com/office/infopath/2007/PartnerControls"/>
    <ds:schemaRef ds:uri="bdd55185-8fc5-4dee-9784-3837121dcfb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PowerPoint Template</Template>
  <TotalTime>483</TotalTime>
  <Words>727</Words>
  <Application>Microsoft Office PowerPoint</Application>
  <PresentationFormat>On-screen Show (4:3)</PresentationFormat>
  <Paragraphs>82</Paragraphs>
  <Slides>19</Slides>
  <Notes>0</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Twinkl</vt:lpstr>
      <vt:lpstr>Roboto</vt:lpstr>
      <vt:lpstr>Sassoon Infant Rg</vt:lpstr>
      <vt:lpstr>Slide Layouts</vt:lpstr>
      <vt:lpstr>Disclaimers/Guidance</vt:lpstr>
      <vt:lpstr>PowerPoint Presentation</vt:lpstr>
      <vt:lpstr>PowerPoint Presentation</vt:lpstr>
      <vt:lpstr>Fair and Unfair</vt:lpstr>
      <vt:lpstr>Fair or Unfair?</vt:lpstr>
      <vt:lpstr>Fair or Unfair?</vt:lpstr>
      <vt:lpstr>Fair or Unfair?</vt:lpstr>
      <vt:lpstr>Fair or Unfair?</vt:lpstr>
      <vt:lpstr>Fair or Unfair?</vt:lpstr>
      <vt:lpstr>A Fairer World</vt:lpstr>
      <vt:lpstr>Fairtrade</vt:lpstr>
      <vt:lpstr>Fair Trading is About:</vt:lpstr>
      <vt:lpstr>Fair Trading</vt:lpstr>
      <vt:lpstr>Fair Trading</vt:lpstr>
      <vt:lpstr>What Is Fairtrade Fortnight?</vt:lpstr>
      <vt:lpstr>What Can You Do to Help?</vt:lpstr>
      <vt:lpstr>Homework</vt:lpstr>
      <vt:lpstr>Homework</vt:lpstr>
      <vt:lpstr>Homework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Title Here</dc:title>
  <dc:creator>Keenan Whitham</dc:creator>
  <cp:lastModifiedBy>L. SEYMOUR (Kingsfield First School)</cp:lastModifiedBy>
  <cp:revision>35</cp:revision>
  <dcterms:created xsi:type="dcterms:W3CDTF">2022-12-16T11:00:18Z</dcterms:created>
  <dcterms:modified xsi:type="dcterms:W3CDTF">2023-02-27T22:57:56Z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0x01010020C3C69325F339458A19F5139027A622</vt:lpwstr>
  </property>
  <property fmtid="{D5CDD505-2E9C-101B-9397-08002B2CF9AE}" pid="3" name="MediaServiceImageTags">
    <vt:lpwstr/>
  </property>
</Properties>
</file>