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43"/>
  </p:notesMasterIdLst>
  <p:handoutMasterIdLst>
    <p:handoutMasterId r:id="rId44"/>
  </p:handoutMasterIdLst>
  <p:sldIdLst>
    <p:sldId id="293" r:id="rId6"/>
    <p:sldId id="294" r:id="rId7"/>
    <p:sldId id="302" r:id="rId8"/>
    <p:sldId id="295" r:id="rId9"/>
    <p:sldId id="297" r:id="rId10"/>
    <p:sldId id="298" r:id="rId11"/>
    <p:sldId id="301" r:id="rId12"/>
    <p:sldId id="300" r:id="rId13"/>
    <p:sldId id="299" r:id="rId14"/>
    <p:sldId id="318" r:id="rId15"/>
    <p:sldId id="304" r:id="rId16"/>
    <p:sldId id="315" r:id="rId17"/>
    <p:sldId id="306" r:id="rId18"/>
    <p:sldId id="317" r:id="rId19"/>
    <p:sldId id="307" r:id="rId20"/>
    <p:sldId id="308" r:id="rId21"/>
    <p:sldId id="319" r:id="rId22"/>
    <p:sldId id="316" r:id="rId23"/>
    <p:sldId id="305" r:id="rId24"/>
    <p:sldId id="335" r:id="rId25"/>
    <p:sldId id="310" r:id="rId26"/>
    <p:sldId id="325" r:id="rId27"/>
    <p:sldId id="324" r:id="rId28"/>
    <p:sldId id="326" r:id="rId29"/>
    <p:sldId id="320" r:id="rId30"/>
    <p:sldId id="334" r:id="rId31"/>
    <p:sldId id="311" r:id="rId32"/>
    <p:sldId id="333" r:id="rId33"/>
    <p:sldId id="332" r:id="rId34"/>
    <p:sldId id="327" r:id="rId35"/>
    <p:sldId id="328" r:id="rId36"/>
    <p:sldId id="331" r:id="rId37"/>
    <p:sldId id="330" r:id="rId38"/>
    <p:sldId id="323" r:id="rId39"/>
    <p:sldId id="321" r:id="rId40"/>
    <p:sldId id="322" r:id="rId41"/>
    <p:sldId id="314" r:id="rId42"/>
  </p:sldIdLst>
  <p:sldSz cx="9144000" cy="6858000" type="screen4x3"/>
  <p:notesSz cx="6669088" cy="9926638"/>
  <p:custDataLst>
    <p:tags r:id="rId4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0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eyemo Olubukola - Medical Director (RLY) NSCHT" initials="AO-MD(N"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0080"/>
    <a:srgbClr val="8FC600"/>
    <a:srgbClr val="0094FF"/>
    <a:srgbClr val="6500B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4" autoAdjust="0"/>
    <p:restoredTop sz="71073" autoAdjust="0"/>
  </p:normalViewPr>
  <p:slideViewPr>
    <p:cSldViewPr snapToGrid="0" snapToObjects="1">
      <p:cViewPr varScale="1">
        <p:scale>
          <a:sx n="49" d="100"/>
          <a:sy n="49" d="100"/>
        </p:scale>
        <p:origin x="36" y="42"/>
      </p:cViewPr>
      <p:guideLst>
        <p:guide orient="horz" pos="2160"/>
        <p:guide pos="2880"/>
      </p:guideLst>
    </p:cSldViewPr>
  </p:slideViewPr>
  <p:notesTextViewPr>
    <p:cViewPr>
      <p:scale>
        <a:sx n="100" d="100"/>
        <a:sy n="100" d="100"/>
      </p:scale>
      <p:origin x="0" y="0"/>
    </p:cViewPr>
  </p:notesTextViewPr>
  <p:notesViewPr>
    <p:cSldViewPr snapToGrid="0" snapToObjects="1" showGuides="1">
      <p:cViewPr varScale="1">
        <p:scale>
          <a:sx n="83" d="100"/>
          <a:sy n="83" d="100"/>
        </p:scale>
        <p:origin x="-1992" y="-72"/>
      </p:cViewPr>
      <p:guideLst>
        <p:guide orient="horz" pos="3127"/>
        <p:guide pos="210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ags" Target="tags/tag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6"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900" i="1"/>
              <a:t>From Creswell</a:t>
            </a:r>
            <a:r>
              <a:rPr lang="en-US" sz="900" i="1" baseline="0"/>
              <a:t> &amp; Willetts, 2010</a:t>
            </a:r>
            <a:endParaRPr lang="en-US" sz="900" i="1"/>
          </a:p>
        </c:rich>
      </c:tx>
      <c:layout>
        <c:manualLayout>
          <c:xMode val="edge"/>
          <c:yMode val="edge"/>
          <c:x val="0.63629155730533682"/>
          <c:y val="0.89351851851851849"/>
        </c:manualLayout>
      </c:layout>
      <c:overlay val="0"/>
    </c:title>
    <c:autoTitleDeleted val="0"/>
    <c:view3D>
      <c:rotX val="30"/>
      <c:rotY val="0"/>
      <c:rAngAx val="0"/>
    </c:view3D>
    <c:floor>
      <c:thickness val="0"/>
    </c:floor>
    <c:sideWall>
      <c:thickness val="0"/>
    </c:sideWall>
    <c:backWall>
      <c:thickness val="0"/>
    </c:backWall>
    <c:plotArea>
      <c:layout/>
      <c:pie3DChart>
        <c:varyColors val="1"/>
        <c:ser>
          <c:idx val="0"/>
          <c:order val="0"/>
          <c:explosion val="25"/>
          <c:cat>
            <c:strRef>
              <c:f>Sheet1!$A$2:$A$3</c:f>
              <c:strCache>
                <c:ptCount val="2"/>
                <c:pt idx="0">
                  <c:v>Learning and life experiences</c:v>
                </c:pt>
                <c:pt idx="1">
                  <c:v>Genes</c:v>
                </c:pt>
              </c:strCache>
            </c:strRef>
          </c:cat>
          <c:val>
            <c:numRef>
              <c:f>Sheet1!$B$2:$B$3</c:f>
              <c:numCache>
                <c:formatCode>General</c:formatCode>
                <c:ptCount val="2"/>
                <c:pt idx="0">
                  <c:v>66.66</c:v>
                </c:pt>
                <c:pt idx="1">
                  <c:v>33.33</c:v>
                </c:pt>
              </c:numCache>
            </c:numRef>
          </c:val>
          <c:extLst>
            <c:ext xmlns:c16="http://schemas.microsoft.com/office/drawing/2014/chart" uri="{C3380CC4-5D6E-409C-BE32-E72D297353CC}">
              <c16:uniqueId val="{00000000-E19C-4D8C-BC6D-530C82704B8B}"/>
            </c:ext>
          </c:extLst>
        </c:ser>
        <c:dLbls>
          <c:showLegendKey val="0"/>
          <c:showVal val="0"/>
          <c:showCatName val="0"/>
          <c:showSerName val="0"/>
          <c:showPercent val="0"/>
          <c:showBubbleSize val="0"/>
          <c:showLeaderLines val="1"/>
        </c:dLbls>
      </c:pie3DChart>
    </c:plotArea>
    <c:legend>
      <c:legendPos val="r"/>
      <c:overlay val="0"/>
    </c:legend>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7607" y="0"/>
            <a:ext cx="2889938" cy="496332"/>
          </a:xfrm>
          <a:prstGeom prst="rect">
            <a:avLst/>
          </a:prstGeom>
        </p:spPr>
        <p:txBody>
          <a:bodyPr vert="horz" lIns="91440" tIns="45720" rIns="91440" bIns="45720" rtlCol="0"/>
          <a:lstStyle>
            <a:lvl1pPr algn="r">
              <a:defRPr sz="1200"/>
            </a:lvl1pPr>
          </a:lstStyle>
          <a:p>
            <a:fld id="{D6A0E172-8570-4AF6-9F44-9DF224F15CD2}" type="datetimeFigureOut">
              <a:rPr lang="en-GB" smtClean="0"/>
              <a:t>29/03/2023</a:t>
            </a:fld>
            <a:endParaRPr lang="en-GB"/>
          </a:p>
        </p:txBody>
      </p:sp>
      <p:sp>
        <p:nvSpPr>
          <p:cNvPr id="4" name="Footer Placeholder 3"/>
          <p:cNvSpPr>
            <a:spLocks noGrp="1"/>
          </p:cNvSpPr>
          <p:nvPr>
            <p:ph type="ftr" sz="quarter" idx="2"/>
          </p:nvPr>
        </p:nvSpPr>
        <p:spPr>
          <a:xfrm>
            <a:off x="0" y="9428583"/>
            <a:ext cx="2889938"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7607" y="9428583"/>
            <a:ext cx="2889938" cy="496332"/>
          </a:xfrm>
          <a:prstGeom prst="rect">
            <a:avLst/>
          </a:prstGeom>
        </p:spPr>
        <p:txBody>
          <a:bodyPr vert="horz" lIns="91440" tIns="45720" rIns="91440" bIns="45720" rtlCol="0" anchor="b"/>
          <a:lstStyle>
            <a:lvl1pPr algn="r">
              <a:defRPr sz="1200"/>
            </a:lvl1pPr>
          </a:lstStyle>
          <a:p>
            <a:fld id="{E5FA37AE-9402-4D7F-B8F8-A1689BE62E65}" type="slidenum">
              <a:rPr lang="en-GB" smtClean="0"/>
              <a:t>‹#›</a:t>
            </a:fld>
            <a:endParaRPr lang="en-GB"/>
          </a:p>
        </p:txBody>
      </p:sp>
    </p:spTree>
    <p:extLst>
      <p:ext uri="{BB962C8B-B14F-4D97-AF65-F5344CB8AC3E}">
        <p14:creationId xmlns:p14="http://schemas.microsoft.com/office/powerpoint/2010/main" val="10202380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7607" y="0"/>
            <a:ext cx="2889938" cy="496332"/>
          </a:xfrm>
          <a:prstGeom prst="rect">
            <a:avLst/>
          </a:prstGeom>
        </p:spPr>
        <p:txBody>
          <a:bodyPr vert="horz" lIns="91440" tIns="45720" rIns="91440" bIns="45720" rtlCol="0"/>
          <a:lstStyle>
            <a:lvl1pPr algn="r">
              <a:defRPr sz="1200"/>
            </a:lvl1pPr>
          </a:lstStyle>
          <a:p>
            <a:fld id="{2D79416A-E746-4BB3-B924-74D167BF2C88}" type="datetimeFigureOut">
              <a:rPr lang="en-GB" smtClean="0"/>
              <a:t>29/03/2023</a:t>
            </a:fld>
            <a:endParaRPr lang="en-GB"/>
          </a:p>
        </p:txBody>
      </p:sp>
      <p:sp>
        <p:nvSpPr>
          <p:cNvPr id="4" name="Slide Image Placeholder 3"/>
          <p:cNvSpPr>
            <a:spLocks noGrp="1" noRot="1" noChangeAspect="1"/>
          </p:cNvSpPr>
          <p:nvPr>
            <p:ph type="sldImg" idx="2"/>
          </p:nvPr>
        </p:nvSpPr>
        <p:spPr>
          <a:xfrm>
            <a:off x="854075" y="744538"/>
            <a:ext cx="4960938"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909" y="4715153"/>
            <a:ext cx="533527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889938"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7607" y="9428583"/>
            <a:ext cx="2889938" cy="496332"/>
          </a:xfrm>
          <a:prstGeom prst="rect">
            <a:avLst/>
          </a:prstGeom>
        </p:spPr>
        <p:txBody>
          <a:bodyPr vert="horz" lIns="91440" tIns="45720" rIns="91440" bIns="45720" rtlCol="0" anchor="b"/>
          <a:lstStyle>
            <a:lvl1pPr algn="r">
              <a:defRPr sz="1200"/>
            </a:lvl1pPr>
          </a:lstStyle>
          <a:p>
            <a:fld id="{0332844A-5DD6-4E3F-ABC0-C481A1005E83}" type="slidenum">
              <a:rPr lang="en-GB" smtClean="0"/>
              <a:t>‹#›</a:t>
            </a:fld>
            <a:endParaRPr lang="en-GB"/>
          </a:p>
        </p:txBody>
      </p:sp>
    </p:spTree>
    <p:extLst>
      <p:ext uri="{BB962C8B-B14F-4D97-AF65-F5344CB8AC3E}">
        <p14:creationId xmlns:p14="http://schemas.microsoft.com/office/powerpoint/2010/main" val="3187485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332844A-5DD6-4E3F-ABC0-C481A1005E83}" type="slidenum">
              <a:rPr lang="en-GB" smtClean="0"/>
              <a:t>1</a:t>
            </a:fld>
            <a:endParaRPr lang="en-GB"/>
          </a:p>
        </p:txBody>
      </p:sp>
    </p:spTree>
    <p:extLst>
      <p:ext uri="{BB962C8B-B14F-4D97-AF65-F5344CB8AC3E}">
        <p14:creationId xmlns:p14="http://schemas.microsoft.com/office/powerpoint/2010/main" val="32650375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b="1" dirty="0"/>
              <a:t>Group</a:t>
            </a:r>
            <a:r>
              <a:rPr lang="en-GB" sz="1600" b="1" baseline="0" dirty="0"/>
              <a:t> Activity </a:t>
            </a:r>
            <a:r>
              <a:rPr lang="en-GB" baseline="0" dirty="0"/>
              <a:t>– large paper and pens</a:t>
            </a:r>
          </a:p>
          <a:p>
            <a:r>
              <a:rPr lang="en-GB" baseline="0" dirty="0"/>
              <a:t>Pick on anxiety and write down the different ways this can manifest</a:t>
            </a:r>
          </a:p>
          <a:p>
            <a:r>
              <a:rPr lang="en-GB" baseline="0" dirty="0"/>
              <a:t>Social- afraid to speak in class, go to school, enter new situations, meet new people, go to public places- Avoidance</a:t>
            </a:r>
          </a:p>
          <a:p>
            <a:r>
              <a:rPr lang="en-GB" baseline="0" dirty="0"/>
              <a:t>Separation Anxiety- fear attending school, going to clubs, staying at friends house, going to parties- AVOIDANCE</a:t>
            </a:r>
          </a:p>
          <a:p>
            <a:r>
              <a:rPr lang="en-GB" baseline="0" dirty="0"/>
              <a:t>GAD- similar to above but less avoidance</a:t>
            </a:r>
          </a:p>
          <a:p>
            <a:endParaRPr lang="en-GB" dirty="0"/>
          </a:p>
        </p:txBody>
      </p:sp>
      <p:sp>
        <p:nvSpPr>
          <p:cNvPr id="4" name="Slide Number Placeholder 3"/>
          <p:cNvSpPr>
            <a:spLocks noGrp="1"/>
          </p:cNvSpPr>
          <p:nvPr>
            <p:ph type="sldNum" sz="quarter" idx="10"/>
          </p:nvPr>
        </p:nvSpPr>
        <p:spPr/>
        <p:txBody>
          <a:bodyPr/>
          <a:lstStyle/>
          <a:p>
            <a:fld id="{0332844A-5DD6-4E3F-ABC0-C481A1005E83}" type="slidenum">
              <a:rPr lang="en-GB" smtClean="0"/>
              <a:t>12</a:t>
            </a:fld>
            <a:endParaRPr lang="en-GB"/>
          </a:p>
        </p:txBody>
      </p:sp>
    </p:spTree>
    <p:extLst>
      <p:ext uri="{BB962C8B-B14F-4D97-AF65-F5344CB8AC3E}">
        <p14:creationId xmlns:p14="http://schemas.microsoft.com/office/powerpoint/2010/main" val="3426345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Ask the one or two members of the group to feed back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Biggest problems usually caused by child anxiety are: </a:t>
            </a:r>
          </a:p>
          <a:p>
            <a:pPr marL="228600" indent="-228600">
              <a:buFont typeface="+mj-lt"/>
              <a:buAutoNum type="arabicPeriod"/>
            </a:pPr>
            <a:r>
              <a:rPr lang="en-GB" sz="1200" b="0" i="0" u="none" strike="noStrike" kern="1200" baseline="0" dirty="0">
                <a:solidFill>
                  <a:schemeClr val="tx1"/>
                </a:solidFill>
                <a:latin typeface="+mn-lt"/>
                <a:ea typeface="+mn-ea"/>
                <a:cs typeface="+mn-cs"/>
              </a:rPr>
              <a:t>social life (problems with friendships) </a:t>
            </a:r>
          </a:p>
          <a:p>
            <a:pPr marL="228600" indent="-228600">
              <a:buFont typeface="+mj-lt"/>
              <a:buAutoNum type="arabicPeriod"/>
            </a:pPr>
            <a:r>
              <a:rPr lang="en-GB" sz="1200" b="0" i="0" u="none" strike="noStrike" kern="1200" baseline="0" dirty="0">
                <a:solidFill>
                  <a:schemeClr val="tx1"/>
                </a:solidFill>
                <a:latin typeface="+mn-lt"/>
                <a:ea typeface="+mn-ea"/>
                <a:cs typeface="+mn-cs"/>
              </a:rPr>
              <a:t>academic performance (reduced academic achievement) </a:t>
            </a:r>
          </a:p>
          <a:p>
            <a:pPr marL="228600" indent="-228600">
              <a:buFont typeface="+mj-lt"/>
              <a:buAutoNum type="arabicPeriod"/>
            </a:pPr>
            <a:r>
              <a:rPr lang="en-GB" sz="1200" b="0" i="0" u="none" strike="noStrike" kern="1200" baseline="0" dirty="0">
                <a:solidFill>
                  <a:schemeClr val="tx1"/>
                </a:solidFill>
                <a:latin typeface="+mn-lt"/>
                <a:ea typeface="+mn-ea"/>
                <a:cs typeface="+mn-cs"/>
              </a:rPr>
              <a:t>mood (more likely to become depressed). </a:t>
            </a:r>
            <a:endParaRPr lang="en-GB" dirty="0"/>
          </a:p>
          <a:p>
            <a:endParaRPr lang="en-GB" dirty="0"/>
          </a:p>
        </p:txBody>
      </p:sp>
      <p:sp>
        <p:nvSpPr>
          <p:cNvPr id="4" name="Slide Number Placeholder 3"/>
          <p:cNvSpPr>
            <a:spLocks noGrp="1"/>
          </p:cNvSpPr>
          <p:nvPr>
            <p:ph type="sldNum" sz="quarter" idx="10"/>
          </p:nvPr>
        </p:nvSpPr>
        <p:spPr/>
        <p:txBody>
          <a:bodyPr/>
          <a:lstStyle/>
          <a:p>
            <a:fld id="{0332844A-5DD6-4E3F-ABC0-C481A1005E83}" type="slidenum">
              <a:rPr lang="en-GB" smtClean="0"/>
              <a:t>13</a:t>
            </a:fld>
            <a:endParaRPr lang="en-GB"/>
          </a:p>
        </p:txBody>
      </p:sp>
    </p:spTree>
    <p:extLst>
      <p:ext uri="{BB962C8B-B14F-4D97-AF65-F5344CB8AC3E}">
        <p14:creationId xmlns:p14="http://schemas.microsoft.com/office/powerpoint/2010/main" val="28154481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Anxious</a:t>
            </a:r>
            <a:r>
              <a:rPr lang="en-GB" baseline="0" dirty="0"/>
              <a:t> thinking- main theme – danger, worst case scenario</a:t>
            </a:r>
          </a:p>
          <a:p>
            <a:endParaRPr lang="en-GB" baseline="0" dirty="0"/>
          </a:p>
          <a:p>
            <a:r>
              <a:rPr lang="en-GB" baseline="0" dirty="0"/>
              <a:t>Talk through donut- thoughts/ body/ behavioural response </a:t>
            </a:r>
            <a:endParaRPr lang="en-GB" dirty="0"/>
          </a:p>
        </p:txBody>
      </p:sp>
      <p:sp>
        <p:nvSpPr>
          <p:cNvPr id="4" name="Slide Number Placeholder 3"/>
          <p:cNvSpPr>
            <a:spLocks noGrp="1"/>
          </p:cNvSpPr>
          <p:nvPr>
            <p:ph type="sldNum" sz="quarter" idx="10"/>
          </p:nvPr>
        </p:nvSpPr>
        <p:spPr/>
        <p:txBody>
          <a:bodyPr/>
          <a:lstStyle/>
          <a:p>
            <a:fld id="{0332844A-5DD6-4E3F-ABC0-C481A1005E83}" type="slidenum">
              <a:rPr lang="en-GB" smtClean="0"/>
              <a:t>14</a:t>
            </a:fld>
            <a:endParaRPr lang="en-GB"/>
          </a:p>
        </p:txBody>
      </p:sp>
    </p:spTree>
    <p:extLst>
      <p:ext uri="{BB962C8B-B14F-4D97-AF65-F5344CB8AC3E}">
        <p14:creationId xmlns:p14="http://schemas.microsoft.com/office/powerpoint/2010/main" val="27029876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solidFill>
                  <a:schemeClr val="tx1"/>
                </a:solidFill>
              </a:rPr>
              <a:t>Threat</a:t>
            </a:r>
            <a:r>
              <a:rPr lang="en-GB" baseline="0" dirty="0">
                <a:solidFill>
                  <a:schemeClr val="tx1"/>
                </a:solidFill>
              </a:rPr>
              <a:t> - </a:t>
            </a:r>
            <a:r>
              <a:rPr lang="en-GB" dirty="0">
                <a:solidFill>
                  <a:schemeClr val="tx1"/>
                </a:solidFill>
              </a:rPr>
              <a:t>Something bad will happen/ has happened</a:t>
            </a:r>
          </a:p>
          <a:p>
            <a:pPr marL="0" indent="0">
              <a:buNone/>
            </a:pPr>
            <a:r>
              <a:rPr lang="en-GB" dirty="0">
                <a:solidFill>
                  <a:schemeClr val="tx1"/>
                </a:solidFill>
              </a:rPr>
              <a:t>How to avoid/ get away </a:t>
            </a:r>
          </a:p>
          <a:p>
            <a:endParaRPr lang="en-GB" dirty="0"/>
          </a:p>
        </p:txBody>
      </p:sp>
      <p:sp>
        <p:nvSpPr>
          <p:cNvPr id="4" name="Slide Number Placeholder 3"/>
          <p:cNvSpPr>
            <a:spLocks noGrp="1"/>
          </p:cNvSpPr>
          <p:nvPr>
            <p:ph type="sldNum" sz="quarter" idx="10"/>
          </p:nvPr>
        </p:nvSpPr>
        <p:spPr/>
        <p:txBody>
          <a:bodyPr/>
          <a:lstStyle/>
          <a:p>
            <a:fld id="{0332844A-5DD6-4E3F-ABC0-C481A1005E83}" type="slidenum">
              <a:rPr lang="en-GB" smtClean="0"/>
              <a:t>15</a:t>
            </a:fld>
            <a:endParaRPr lang="en-GB"/>
          </a:p>
        </p:txBody>
      </p:sp>
    </p:spTree>
    <p:extLst>
      <p:ext uri="{BB962C8B-B14F-4D97-AF65-F5344CB8AC3E}">
        <p14:creationId xmlns:p14="http://schemas.microsoft.com/office/powerpoint/2010/main" val="16493011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might these behaviours</a:t>
            </a:r>
            <a:r>
              <a:rPr lang="en-GB" baseline="0" dirty="0"/>
              <a:t> look like in your child? </a:t>
            </a:r>
            <a:endParaRPr lang="en-GB" dirty="0"/>
          </a:p>
        </p:txBody>
      </p:sp>
      <p:sp>
        <p:nvSpPr>
          <p:cNvPr id="4" name="Slide Number Placeholder 3"/>
          <p:cNvSpPr>
            <a:spLocks noGrp="1"/>
          </p:cNvSpPr>
          <p:nvPr>
            <p:ph type="sldNum" sz="quarter" idx="10"/>
          </p:nvPr>
        </p:nvSpPr>
        <p:spPr/>
        <p:txBody>
          <a:bodyPr/>
          <a:lstStyle/>
          <a:p>
            <a:fld id="{0332844A-5DD6-4E3F-ABC0-C481A1005E83}" type="slidenum">
              <a:rPr lang="en-GB" smtClean="0"/>
              <a:t>16</a:t>
            </a:fld>
            <a:endParaRPr lang="en-GB"/>
          </a:p>
        </p:txBody>
      </p:sp>
    </p:spTree>
    <p:extLst>
      <p:ext uri="{BB962C8B-B14F-4D97-AF65-F5344CB8AC3E}">
        <p14:creationId xmlns:p14="http://schemas.microsoft.com/office/powerpoint/2010/main" val="38975605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Avoidance: It’s common for children (and adults!)</a:t>
            </a:r>
            <a:r>
              <a:rPr lang="en-GB" baseline="0" dirty="0"/>
              <a:t> to a</a:t>
            </a:r>
            <a:r>
              <a:rPr lang="en-GB" dirty="0"/>
              <a:t>void things that we</a:t>
            </a:r>
            <a:r>
              <a:rPr lang="en-GB" baseline="0" dirty="0"/>
              <a:t> don’t like. However, avoid</a:t>
            </a:r>
            <a:r>
              <a:rPr lang="en-GB" dirty="0"/>
              <a:t>ance</a:t>
            </a:r>
            <a:r>
              <a:rPr lang="en-GB" baseline="0" dirty="0"/>
              <a:t> teaches children that the best way to control anxiety is to avoid whatever triggers the anxious feeling.  This creates a pattern of unhelpful behaviours. </a:t>
            </a:r>
          </a:p>
          <a:p>
            <a:r>
              <a:rPr lang="en-GB" baseline="0" dirty="0"/>
              <a:t>By not facing worries, the person never really knows whether the feared situation is as bad as they think and prevents them from learning how to cope with it. </a:t>
            </a:r>
          </a:p>
          <a:p>
            <a:endParaRPr lang="en-GB" baseline="0" dirty="0"/>
          </a:p>
          <a:p>
            <a:r>
              <a:rPr lang="en-GB" baseline="0" dirty="0"/>
              <a:t>Safety behaviours: Children can avoid feared situations in subtle ways too, such as having support with them at all times during the worrying situation, this is known as a SB. This might include always having someone with them during the situation for support, always carrying a bag in case they are sick, covering their face when they speak or rehearsing what they are going to say before they speak. These behaviours help the child feel safe, but in fact they are preventing the child from overcoming the fear.  For example, a child’s belief may lead them to think “I asked a question with time, but it was okay ONLY because my face was covered and no one could see me”. </a:t>
            </a:r>
          </a:p>
          <a:p>
            <a:endParaRPr lang="en-GB" baseline="0" dirty="0"/>
          </a:p>
          <a:p>
            <a:r>
              <a:rPr lang="en-GB" baseline="0" dirty="0"/>
              <a:t> Reassurance:  Reassurance:   just like avoidance, reassurance (usually from an adult) will make the child feel better.  However, if a child is constantly reassurance seeking they are not updating their fear of belief but has used reassurance for a short-term relief.  For example, imagine a child writing their spellings in their phone in order to have a sneaky check during a test.  This means that in future, the child would not have learned how to spell these words and becomes reliant on their phones.  In the same way, reassurance leads to greater dependence and can prevent children from learning how to cope independently.</a:t>
            </a:r>
          </a:p>
          <a:p>
            <a:endParaRPr lang="en-GB" dirty="0"/>
          </a:p>
        </p:txBody>
      </p:sp>
      <p:sp>
        <p:nvSpPr>
          <p:cNvPr id="4" name="Slide Number Placeholder 3"/>
          <p:cNvSpPr>
            <a:spLocks noGrp="1"/>
          </p:cNvSpPr>
          <p:nvPr>
            <p:ph type="sldNum" sz="quarter" idx="10"/>
          </p:nvPr>
        </p:nvSpPr>
        <p:spPr/>
        <p:txBody>
          <a:bodyPr/>
          <a:lstStyle/>
          <a:p>
            <a:fld id="{0332844A-5DD6-4E3F-ABC0-C481A1005E83}" type="slidenum">
              <a:rPr lang="en-GB" smtClean="0"/>
              <a:t>17</a:t>
            </a:fld>
            <a:endParaRPr lang="en-GB"/>
          </a:p>
        </p:txBody>
      </p:sp>
    </p:spTree>
    <p:extLst>
      <p:ext uri="{BB962C8B-B14F-4D97-AF65-F5344CB8AC3E}">
        <p14:creationId xmlns:p14="http://schemas.microsoft.com/office/powerpoint/2010/main" val="2651753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332844A-5DD6-4E3F-ABC0-C481A1005E83}" type="slidenum">
              <a:rPr lang="en-GB" smtClean="0"/>
              <a:t>18</a:t>
            </a:fld>
            <a:endParaRPr lang="en-GB"/>
          </a:p>
        </p:txBody>
      </p:sp>
    </p:spTree>
    <p:extLst>
      <p:ext uri="{BB962C8B-B14F-4D97-AF65-F5344CB8AC3E}">
        <p14:creationId xmlns:p14="http://schemas.microsoft.com/office/powerpoint/2010/main" val="41004984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Ay more?</a:t>
            </a:r>
          </a:p>
        </p:txBody>
      </p:sp>
      <p:sp>
        <p:nvSpPr>
          <p:cNvPr id="4" name="Slide Number Placeholder 3"/>
          <p:cNvSpPr>
            <a:spLocks noGrp="1"/>
          </p:cNvSpPr>
          <p:nvPr>
            <p:ph type="sldNum" sz="quarter" idx="10"/>
          </p:nvPr>
        </p:nvSpPr>
        <p:spPr/>
        <p:txBody>
          <a:bodyPr/>
          <a:lstStyle/>
          <a:p>
            <a:fld id="{0332844A-5DD6-4E3F-ABC0-C481A1005E83}" type="slidenum">
              <a:rPr lang="en-GB" smtClean="0"/>
              <a:t>19</a:t>
            </a:fld>
            <a:endParaRPr lang="en-GB"/>
          </a:p>
        </p:txBody>
      </p:sp>
    </p:spTree>
    <p:extLst>
      <p:ext uri="{BB962C8B-B14F-4D97-AF65-F5344CB8AC3E}">
        <p14:creationId xmlns:p14="http://schemas.microsoft.com/office/powerpoint/2010/main" val="4610824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some</a:t>
            </a:r>
            <a:r>
              <a:rPr lang="en-GB" baseline="0" dirty="0"/>
              <a:t> people the thought will come first , then the physical response and then the anxiety behavioural response</a:t>
            </a:r>
          </a:p>
          <a:p>
            <a:endParaRPr lang="en-GB" baseline="0" dirty="0"/>
          </a:p>
          <a:p>
            <a:r>
              <a:rPr lang="en-GB" baseline="0" dirty="0"/>
              <a:t>For others the physical response will come first, this is then interpreted as ‘something bad is going to happen’ and then the behavioural response will happen. </a:t>
            </a:r>
          </a:p>
          <a:p>
            <a:endParaRPr lang="en-GB" baseline="0" dirty="0"/>
          </a:p>
          <a:p>
            <a:r>
              <a:rPr lang="en-GB" baseline="0" dirty="0" err="1"/>
              <a:t>Eg</a:t>
            </a:r>
            <a:r>
              <a:rPr lang="en-GB" baseline="0" dirty="0"/>
              <a:t>- child’s heart rate increases &gt; interpreted as something bad IS GOING TO HAPPEN &gt; anxiety behaviour (avoid, leave </a:t>
            </a:r>
            <a:r>
              <a:rPr lang="en-GB" baseline="0" dirty="0" err="1"/>
              <a:t>etc</a:t>
            </a:r>
            <a:r>
              <a:rPr lang="en-GB" baseline="0" dirty="0"/>
              <a:t>)</a:t>
            </a:r>
          </a:p>
          <a:p>
            <a:endParaRPr lang="en-GB" baseline="0" dirty="0"/>
          </a:p>
          <a:p>
            <a:r>
              <a:rPr lang="en-GB" baseline="0" dirty="0"/>
              <a:t>Sometimes we need to help our child manage the physical feelings and stay in a anxious situation so the though associated with that physical feeling changes. </a:t>
            </a:r>
            <a:endParaRPr lang="en-GB" dirty="0"/>
          </a:p>
        </p:txBody>
      </p:sp>
      <p:sp>
        <p:nvSpPr>
          <p:cNvPr id="4" name="Slide Number Placeholder 3"/>
          <p:cNvSpPr>
            <a:spLocks noGrp="1"/>
          </p:cNvSpPr>
          <p:nvPr>
            <p:ph type="sldNum" sz="quarter" idx="10"/>
          </p:nvPr>
        </p:nvSpPr>
        <p:spPr/>
        <p:txBody>
          <a:bodyPr/>
          <a:lstStyle/>
          <a:p>
            <a:fld id="{0332844A-5DD6-4E3F-ABC0-C481A1005E83}" type="slidenum">
              <a:rPr lang="en-GB" smtClean="0"/>
              <a:t>20</a:t>
            </a:fld>
            <a:endParaRPr lang="en-GB"/>
          </a:p>
        </p:txBody>
      </p:sp>
    </p:spTree>
    <p:extLst>
      <p:ext uri="{BB962C8B-B14F-4D97-AF65-F5344CB8AC3E}">
        <p14:creationId xmlns:p14="http://schemas.microsoft.com/office/powerpoint/2010/main" val="33660871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10 min tea break </a:t>
            </a:r>
          </a:p>
        </p:txBody>
      </p:sp>
      <p:sp>
        <p:nvSpPr>
          <p:cNvPr id="4" name="Slide Number Placeholder 3"/>
          <p:cNvSpPr>
            <a:spLocks noGrp="1"/>
          </p:cNvSpPr>
          <p:nvPr>
            <p:ph type="sldNum" sz="quarter" idx="10"/>
          </p:nvPr>
        </p:nvSpPr>
        <p:spPr/>
        <p:txBody>
          <a:bodyPr/>
          <a:lstStyle/>
          <a:p>
            <a:fld id="{0332844A-5DD6-4E3F-ABC0-C481A1005E83}" type="slidenum">
              <a:rPr lang="en-GB" smtClean="0"/>
              <a:t>22</a:t>
            </a:fld>
            <a:endParaRPr lang="en-GB"/>
          </a:p>
        </p:txBody>
      </p:sp>
    </p:spTree>
    <p:extLst>
      <p:ext uri="{BB962C8B-B14F-4D97-AF65-F5344CB8AC3E}">
        <p14:creationId xmlns:p14="http://schemas.microsoft.com/office/powerpoint/2010/main" val="563454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Through the door activity, 5 minute</a:t>
            </a:r>
            <a:r>
              <a:rPr lang="en-GB" baseline="0" dirty="0"/>
              <a:t> discussion everyone has settled. </a:t>
            </a:r>
            <a:endParaRPr lang="en-GB" dirty="0"/>
          </a:p>
        </p:txBody>
      </p:sp>
      <p:sp>
        <p:nvSpPr>
          <p:cNvPr id="4" name="Slide Number Placeholder 3"/>
          <p:cNvSpPr>
            <a:spLocks noGrp="1"/>
          </p:cNvSpPr>
          <p:nvPr>
            <p:ph type="sldNum" sz="quarter" idx="10"/>
          </p:nvPr>
        </p:nvSpPr>
        <p:spPr/>
        <p:txBody>
          <a:bodyPr/>
          <a:lstStyle/>
          <a:p>
            <a:fld id="{0332844A-5DD6-4E3F-ABC0-C481A1005E83}" type="slidenum">
              <a:rPr lang="en-GB" smtClean="0"/>
              <a:t>2</a:t>
            </a:fld>
            <a:endParaRPr lang="en-GB"/>
          </a:p>
        </p:txBody>
      </p:sp>
    </p:spTree>
    <p:extLst>
      <p:ext uri="{BB962C8B-B14F-4D97-AF65-F5344CB8AC3E}">
        <p14:creationId xmlns:p14="http://schemas.microsoft.com/office/powerpoint/2010/main" val="27568670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a:t>
            </a:r>
            <a:r>
              <a:rPr lang="en-GB" baseline="0" dirty="0"/>
              <a:t> can be helpful to know why your child anxiety started but its not essential. Think of a car stuck in the mud, you have an idea of how it got there but the most important thing is how to get it out. </a:t>
            </a:r>
          </a:p>
          <a:p>
            <a:endParaRPr lang="en-GB" baseline="0" dirty="0"/>
          </a:p>
          <a:p>
            <a:r>
              <a:rPr lang="en-GB" baseline="0" dirty="0"/>
              <a:t>The most important thing in helping your child with anxiety is understanding the maintaining factors that are keeping your </a:t>
            </a:r>
            <a:r>
              <a:rPr lang="en-GB" baseline="0" dirty="0" err="1"/>
              <a:t>childs</a:t>
            </a:r>
            <a:r>
              <a:rPr lang="en-GB" baseline="0" dirty="0"/>
              <a:t> anxiety going and working out how to make positive changes in this area. </a:t>
            </a:r>
            <a:endParaRPr lang="en-GB" dirty="0"/>
          </a:p>
        </p:txBody>
      </p:sp>
      <p:sp>
        <p:nvSpPr>
          <p:cNvPr id="4" name="Slide Number Placeholder 3"/>
          <p:cNvSpPr>
            <a:spLocks noGrp="1"/>
          </p:cNvSpPr>
          <p:nvPr>
            <p:ph type="sldNum" sz="quarter" idx="10"/>
          </p:nvPr>
        </p:nvSpPr>
        <p:spPr/>
        <p:txBody>
          <a:bodyPr/>
          <a:lstStyle/>
          <a:p>
            <a:fld id="{0332844A-5DD6-4E3F-ABC0-C481A1005E83}" type="slidenum">
              <a:rPr lang="en-GB" smtClean="0"/>
              <a:t>23</a:t>
            </a:fld>
            <a:endParaRPr lang="en-GB"/>
          </a:p>
        </p:txBody>
      </p:sp>
    </p:spTree>
    <p:extLst>
      <p:ext uri="{BB962C8B-B14F-4D97-AF65-F5344CB8AC3E}">
        <p14:creationId xmlns:p14="http://schemas.microsoft.com/office/powerpoint/2010/main" val="38273411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parents to think about an</a:t>
            </a:r>
            <a:r>
              <a:rPr lang="en-GB" baseline="0" dirty="0"/>
              <a:t> anxious situation for their child</a:t>
            </a:r>
          </a:p>
          <a:p>
            <a:r>
              <a:rPr lang="en-GB" baseline="0" dirty="0"/>
              <a:t>Work through the flow chart</a:t>
            </a:r>
          </a:p>
          <a:p>
            <a:endParaRPr lang="en-GB" baseline="0" dirty="0"/>
          </a:p>
          <a:p>
            <a:r>
              <a:rPr lang="en-GB" baseline="0" dirty="0"/>
              <a:t>The ask parents to consider alternative thoughts and behaviours, how would this be different for a non anxious child/ family</a:t>
            </a:r>
          </a:p>
          <a:p>
            <a:endParaRPr lang="en-GB" baseline="0" dirty="0"/>
          </a:p>
          <a:p>
            <a:r>
              <a:rPr lang="en-GB" baseline="0" dirty="0"/>
              <a:t>Key skill- children need to learn to think about lots of alternative thoughts and behaviours</a:t>
            </a:r>
            <a:endParaRPr lang="en-GB" dirty="0"/>
          </a:p>
        </p:txBody>
      </p:sp>
      <p:sp>
        <p:nvSpPr>
          <p:cNvPr id="4" name="Slide Number Placeholder 3"/>
          <p:cNvSpPr>
            <a:spLocks noGrp="1"/>
          </p:cNvSpPr>
          <p:nvPr>
            <p:ph type="sldNum" sz="quarter" idx="10"/>
          </p:nvPr>
        </p:nvSpPr>
        <p:spPr/>
        <p:txBody>
          <a:bodyPr/>
          <a:lstStyle/>
          <a:p>
            <a:fld id="{0332844A-5DD6-4E3F-ABC0-C481A1005E83}" type="slidenum">
              <a:rPr lang="en-GB" smtClean="0"/>
              <a:t>24</a:t>
            </a:fld>
            <a:endParaRPr lang="en-GB"/>
          </a:p>
        </p:txBody>
      </p:sp>
    </p:spTree>
    <p:extLst>
      <p:ext uri="{BB962C8B-B14F-4D97-AF65-F5344CB8AC3E}">
        <p14:creationId xmlns:p14="http://schemas.microsoft.com/office/powerpoint/2010/main" val="42235714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Sometimes</a:t>
            </a:r>
            <a:r>
              <a:rPr lang="en-GB" baseline="0" dirty="0"/>
              <a:t> a child may say “I don’t know” to everything- this can become frustrating!!</a:t>
            </a:r>
          </a:p>
          <a:p>
            <a:r>
              <a:rPr lang="en-GB" baseline="0" dirty="0"/>
              <a:t>If this happens, you can offer suggestions </a:t>
            </a:r>
            <a:r>
              <a:rPr lang="en-GB" baseline="0" dirty="0" err="1"/>
              <a:t>e.g</a:t>
            </a:r>
            <a:r>
              <a:rPr lang="en-GB" baseline="0" dirty="0"/>
              <a:t> lots of children are scared of *****, is that what you are worried about? </a:t>
            </a:r>
          </a:p>
          <a:p>
            <a:r>
              <a:rPr lang="en-GB" baseline="0" dirty="0"/>
              <a:t>Check that you have understood the child's fear – ok so you are worried about…….. Is that right? </a:t>
            </a:r>
          </a:p>
          <a:p>
            <a:endParaRPr lang="en-GB" dirty="0"/>
          </a:p>
          <a:p>
            <a:r>
              <a:rPr lang="en-GB" dirty="0"/>
              <a:t>Curious and empathetic questioning helps</a:t>
            </a:r>
            <a:r>
              <a:rPr lang="en-GB" baseline="0" dirty="0"/>
              <a:t> both you and the child identify what the troubling thought is. </a:t>
            </a:r>
          </a:p>
          <a:p>
            <a:r>
              <a:rPr lang="en-GB" baseline="0" dirty="0"/>
              <a:t>Although its helpful, its not essential to know your child's specific anxious thoughts. Its more important to help them understand that they can cope with practice!</a:t>
            </a:r>
          </a:p>
        </p:txBody>
      </p:sp>
      <p:sp>
        <p:nvSpPr>
          <p:cNvPr id="4" name="Slide Number Placeholder 3"/>
          <p:cNvSpPr>
            <a:spLocks noGrp="1"/>
          </p:cNvSpPr>
          <p:nvPr>
            <p:ph type="sldNum" sz="quarter" idx="10"/>
          </p:nvPr>
        </p:nvSpPr>
        <p:spPr/>
        <p:txBody>
          <a:bodyPr/>
          <a:lstStyle/>
          <a:p>
            <a:fld id="{0332844A-5DD6-4E3F-ABC0-C481A1005E83}" type="slidenum">
              <a:rPr lang="en-GB" smtClean="0"/>
              <a:t>25</a:t>
            </a:fld>
            <a:endParaRPr lang="en-GB"/>
          </a:p>
        </p:txBody>
      </p:sp>
    </p:spTree>
    <p:extLst>
      <p:ext uri="{BB962C8B-B14F-4D97-AF65-F5344CB8AC3E}">
        <p14:creationId xmlns:p14="http://schemas.microsoft.com/office/powerpoint/2010/main" val="25563638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332844A-5DD6-4E3F-ABC0-C481A1005E83}" type="slidenum">
              <a:rPr lang="en-GB" smtClean="0"/>
              <a:t>26</a:t>
            </a:fld>
            <a:endParaRPr lang="en-GB"/>
          </a:p>
        </p:txBody>
      </p:sp>
    </p:spTree>
    <p:extLst>
      <p:ext uri="{BB962C8B-B14F-4D97-AF65-F5344CB8AC3E}">
        <p14:creationId xmlns:p14="http://schemas.microsoft.com/office/powerpoint/2010/main" val="15619825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Encourage your child to think for themselves- ask questions and don’t give all the answers</a:t>
            </a:r>
          </a:p>
          <a:p>
            <a:pPr marL="0" indent="0">
              <a:buNone/>
            </a:pPr>
            <a:r>
              <a:rPr lang="en-GB" dirty="0"/>
              <a:t>Offer support</a:t>
            </a:r>
            <a:r>
              <a:rPr lang="en-GB" baseline="0" dirty="0"/>
              <a:t> to help your child figure out the problem themselves</a:t>
            </a:r>
            <a:endParaRPr lang="en-GB" dirty="0"/>
          </a:p>
          <a:p>
            <a:endParaRPr lang="en-GB" dirty="0"/>
          </a:p>
        </p:txBody>
      </p:sp>
      <p:sp>
        <p:nvSpPr>
          <p:cNvPr id="4" name="Slide Number Placeholder 3"/>
          <p:cNvSpPr>
            <a:spLocks noGrp="1"/>
          </p:cNvSpPr>
          <p:nvPr>
            <p:ph type="sldNum" sz="quarter" idx="10"/>
          </p:nvPr>
        </p:nvSpPr>
        <p:spPr/>
        <p:txBody>
          <a:bodyPr/>
          <a:lstStyle/>
          <a:p>
            <a:fld id="{0332844A-5DD6-4E3F-ABC0-C481A1005E83}" type="slidenum">
              <a:rPr lang="en-GB" smtClean="0"/>
              <a:t>27</a:t>
            </a:fld>
            <a:endParaRPr lang="en-GB"/>
          </a:p>
        </p:txBody>
      </p:sp>
    </p:spTree>
    <p:extLst>
      <p:ext uri="{BB962C8B-B14F-4D97-AF65-F5344CB8AC3E}">
        <p14:creationId xmlns:p14="http://schemas.microsoft.com/office/powerpoint/2010/main" val="33013140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Encouraging independence helps</a:t>
            </a:r>
            <a:r>
              <a:rPr lang="en-GB" baseline="0" dirty="0"/>
              <a:t> children learn that that they can cope with tasks and learn new things </a:t>
            </a:r>
            <a:endParaRPr lang="en-GB" dirty="0"/>
          </a:p>
          <a:p>
            <a:r>
              <a:rPr lang="en-GB" dirty="0"/>
              <a:t>Show your child what to do in a new task</a:t>
            </a:r>
          </a:p>
          <a:p>
            <a:r>
              <a:rPr lang="en-GB" dirty="0"/>
              <a:t>Show confidence in your child</a:t>
            </a:r>
          </a:p>
          <a:p>
            <a:r>
              <a:rPr lang="en-GB" dirty="0"/>
              <a:t>Hold back</a:t>
            </a:r>
            <a:r>
              <a:rPr lang="en-GB" baseline="0" dirty="0"/>
              <a:t> and let them try, help the fix mistakes afterwards with your child</a:t>
            </a:r>
          </a:p>
          <a:p>
            <a:r>
              <a:rPr lang="en-GB" baseline="0" dirty="0"/>
              <a:t>Reward efforts straight away</a:t>
            </a:r>
          </a:p>
          <a:p>
            <a:r>
              <a:rPr lang="en-GB" baseline="0" dirty="0"/>
              <a:t>Stay calm- you child may get upset or frustrated trying new things! If its clear that the task is to much then change it, build tasks up slowly</a:t>
            </a:r>
          </a:p>
          <a:p>
            <a:r>
              <a:rPr lang="en-GB" baseline="0" dirty="0"/>
              <a:t>If they refuse, give them choices </a:t>
            </a:r>
            <a:r>
              <a:rPr lang="en-GB" baseline="0" dirty="0" err="1"/>
              <a:t>e.g</a:t>
            </a:r>
            <a:r>
              <a:rPr lang="en-GB" baseline="0" dirty="0"/>
              <a:t> do you want to go and have a shower? </a:t>
            </a:r>
          </a:p>
          <a:p>
            <a:r>
              <a:rPr lang="en-GB" baseline="0" dirty="0"/>
              <a:t>			when are you going for your shower? Now or after dinner? </a:t>
            </a:r>
          </a:p>
          <a:p>
            <a:r>
              <a:rPr lang="en-GB" baseline="0" dirty="0"/>
              <a:t>Share your own struggles- I found it really hard to learn how to ride a bike but got it right in the end and enjoyed going out with my friends on bike rides</a:t>
            </a:r>
            <a:endParaRPr lang="en-GB" dirty="0"/>
          </a:p>
        </p:txBody>
      </p:sp>
      <p:sp>
        <p:nvSpPr>
          <p:cNvPr id="4" name="Slide Number Placeholder 3"/>
          <p:cNvSpPr>
            <a:spLocks noGrp="1"/>
          </p:cNvSpPr>
          <p:nvPr>
            <p:ph type="sldNum" sz="quarter" idx="10"/>
          </p:nvPr>
        </p:nvSpPr>
        <p:spPr/>
        <p:txBody>
          <a:bodyPr/>
          <a:lstStyle/>
          <a:p>
            <a:fld id="{0332844A-5DD6-4E3F-ABC0-C481A1005E83}" type="slidenum">
              <a:rPr lang="en-GB" smtClean="0"/>
              <a:t>28</a:t>
            </a:fld>
            <a:endParaRPr lang="en-GB"/>
          </a:p>
        </p:txBody>
      </p:sp>
    </p:spTree>
    <p:extLst>
      <p:ext uri="{BB962C8B-B14F-4D97-AF65-F5344CB8AC3E}">
        <p14:creationId xmlns:p14="http://schemas.microsoft.com/office/powerpoint/2010/main" val="6622690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You can then use a goal and a ladder approach to help the child overcome that fear. </a:t>
            </a:r>
          </a:p>
          <a:p>
            <a:r>
              <a:rPr lang="en-GB" baseline="0" dirty="0" err="1"/>
              <a:t>e.g</a:t>
            </a:r>
            <a:r>
              <a:rPr lang="en-GB" baseline="0" dirty="0"/>
              <a:t> goal to be able to go upstairs on his own</a:t>
            </a:r>
          </a:p>
          <a:p>
            <a:r>
              <a:rPr lang="en-GB" baseline="0" dirty="0"/>
              <a:t>Start with you walking up the stairs and waiting while he goes in to his room for shoes</a:t>
            </a:r>
          </a:p>
          <a:p>
            <a:r>
              <a:rPr lang="en-GB" baseline="0" dirty="0"/>
              <a:t>Next time walk half way up the stairs and wait while he goes up and get the shoes</a:t>
            </a:r>
          </a:p>
          <a:p>
            <a:r>
              <a:rPr lang="en-GB" baseline="0" dirty="0"/>
              <a:t>Next time stay at the bottom of the stairs and ait while he fetches something……</a:t>
            </a:r>
          </a:p>
          <a:p>
            <a:r>
              <a:rPr lang="en-GB" baseline="0" dirty="0"/>
              <a:t>Small steps will support the child in becoming more independent in a supported way.</a:t>
            </a:r>
          </a:p>
          <a:p>
            <a:endParaRPr lang="en-GB" dirty="0"/>
          </a:p>
          <a:p>
            <a:r>
              <a:rPr lang="en-GB" dirty="0"/>
              <a:t>Think about rewards for each step</a:t>
            </a:r>
          </a:p>
        </p:txBody>
      </p:sp>
      <p:sp>
        <p:nvSpPr>
          <p:cNvPr id="4" name="Slide Number Placeholder 3"/>
          <p:cNvSpPr>
            <a:spLocks noGrp="1"/>
          </p:cNvSpPr>
          <p:nvPr>
            <p:ph type="sldNum" sz="quarter" idx="10"/>
          </p:nvPr>
        </p:nvSpPr>
        <p:spPr/>
        <p:txBody>
          <a:bodyPr/>
          <a:lstStyle/>
          <a:p>
            <a:fld id="{0332844A-5DD6-4E3F-ABC0-C481A1005E83}" type="slidenum">
              <a:rPr lang="en-GB" smtClean="0"/>
              <a:t>29</a:t>
            </a:fld>
            <a:endParaRPr lang="en-GB"/>
          </a:p>
        </p:txBody>
      </p:sp>
    </p:spTree>
    <p:extLst>
      <p:ext uri="{BB962C8B-B14F-4D97-AF65-F5344CB8AC3E}">
        <p14:creationId xmlns:p14="http://schemas.microsoft.com/office/powerpoint/2010/main" val="2148021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332844A-5DD6-4E3F-ABC0-C481A1005E83}" type="slidenum">
              <a:rPr lang="en-GB" smtClean="0"/>
              <a:t>31</a:t>
            </a:fld>
            <a:endParaRPr lang="en-GB"/>
          </a:p>
        </p:txBody>
      </p:sp>
    </p:spTree>
    <p:extLst>
      <p:ext uri="{BB962C8B-B14F-4D97-AF65-F5344CB8AC3E}">
        <p14:creationId xmlns:p14="http://schemas.microsoft.com/office/powerpoint/2010/main" val="14181161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Sometimes we give a lot of attention to anxious behaviour- even if its negative attention!</a:t>
            </a:r>
          </a:p>
          <a:p>
            <a:r>
              <a:rPr lang="en-GB" dirty="0"/>
              <a:t>Try</a:t>
            </a:r>
            <a:r>
              <a:rPr lang="en-GB" baseline="0" dirty="0"/>
              <a:t> and pay more attention to positive behaviours, steps towards goals and learning new skills</a:t>
            </a:r>
            <a:endParaRPr lang="en-GB" dirty="0"/>
          </a:p>
        </p:txBody>
      </p:sp>
      <p:sp>
        <p:nvSpPr>
          <p:cNvPr id="4" name="Slide Number Placeholder 3"/>
          <p:cNvSpPr>
            <a:spLocks noGrp="1"/>
          </p:cNvSpPr>
          <p:nvPr>
            <p:ph type="sldNum" sz="quarter" idx="10"/>
          </p:nvPr>
        </p:nvSpPr>
        <p:spPr/>
        <p:txBody>
          <a:bodyPr/>
          <a:lstStyle/>
          <a:p>
            <a:fld id="{0332844A-5DD6-4E3F-ABC0-C481A1005E83}" type="slidenum">
              <a:rPr lang="en-GB" smtClean="0"/>
              <a:t>32</a:t>
            </a:fld>
            <a:endParaRPr lang="en-GB"/>
          </a:p>
        </p:txBody>
      </p:sp>
    </p:spTree>
    <p:extLst>
      <p:ext uri="{BB962C8B-B14F-4D97-AF65-F5344CB8AC3E}">
        <p14:creationId xmlns:p14="http://schemas.microsoft.com/office/powerpoint/2010/main" val="1385844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may sound strange at first</a:t>
            </a:r>
            <a:r>
              <a:rPr lang="en-GB" baseline="0" dirty="0"/>
              <a:t> and seem like a lot of work but you will get used to it !</a:t>
            </a:r>
            <a:endParaRPr lang="en-GB" dirty="0"/>
          </a:p>
        </p:txBody>
      </p:sp>
      <p:sp>
        <p:nvSpPr>
          <p:cNvPr id="4" name="Slide Number Placeholder 3"/>
          <p:cNvSpPr>
            <a:spLocks noGrp="1"/>
          </p:cNvSpPr>
          <p:nvPr>
            <p:ph type="sldNum" sz="quarter" idx="10"/>
          </p:nvPr>
        </p:nvSpPr>
        <p:spPr/>
        <p:txBody>
          <a:bodyPr/>
          <a:lstStyle/>
          <a:p>
            <a:fld id="{0332844A-5DD6-4E3F-ABC0-C481A1005E83}" type="slidenum">
              <a:rPr lang="en-GB" smtClean="0"/>
              <a:t>33</a:t>
            </a:fld>
            <a:endParaRPr lang="en-GB"/>
          </a:p>
        </p:txBody>
      </p:sp>
    </p:spTree>
    <p:extLst>
      <p:ext uri="{BB962C8B-B14F-4D97-AF65-F5344CB8AC3E}">
        <p14:creationId xmlns:p14="http://schemas.microsoft.com/office/powerpoint/2010/main" val="2767811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dirty="0">
                <a:solidFill>
                  <a:schemeClr val="tx1"/>
                </a:solidFill>
              </a:rPr>
              <a:t>Anxiety experienced by individuals can be for prolonged periods of time. </a:t>
            </a:r>
          </a:p>
          <a:p>
            <a:pPr marL="285750" indent="-285750">
              <a:buFont typeface="Arial" panose="020B0604020202020204" pitchFamily="34" charset="0"/>
              <a:buChar char="•"/>
            </a:pPr>
            <a:r>
              <a:rPr lang="en-GB" dirty="0">
                <a:solidFill>
                  <a:schemeClr val="tx1"/>
                </a:solidFill>
              </a:rPr>
              <a:t>They may not be anxious about one particular situation but many. </a:t>
            </a:r>
          </a:p>
          <a:p>
            <a:pPr marL="285750" indent="-285750">
              <a:buFont typeface="Arial" panose="020B0604020202020204" pitchFamily="34" charset="0"/>
              <a:buChar char="•"/>
            </a:pPr>
            <a:r>
              <a:rPr lang="en-GB" dirty="0">
                <a:solidFill>
                  <a:schemeClr val="tx1"/>
                </a:solidFill>
              </a:rPr>
              <a:t>It is often described as prolonged periods of uncontrollable worry. Anxiety is not always for rational, tangible reasons. </a:t>
            </a:r>
          </a:p>
          <a:p>
            <a:pPr marL="285750" indent="-285750">
              <a:buFont typeface="Arial" panose="020B0604020202020204" pitchFamily="34" charset="0"/>
              <a:buChar char="•"/>
            </a:pPr>
            <a:r>
              <a:rPr lang="en-GB" dirty="0">
                <a:solidFill>
                  <a:schemeClr val="tx1"/>
                </a:solidFill>
              </a:rPr>
              <a:t>Stress on the other hand is situational and usually has an explanation, and end date or a feasible solution. </a:t>
            </a:r>
          </a:p>
          <a:p>
            <a:pPr marL="285750" indent="-285750">
              <a:buFont typeface="Arial" panose="020B0604020202020204" pitchFamily="34" charset="0"/>
              <a:buChar char="•"/>
            </a:pPr>
            <a:endParaRPr lang="en-GB" dirty="0">
              <a:solidFill>
                <a:schemeClr val="tx1"/>
              </a:solidFill>
            </a:endParaRPr>
          </a:p>
          <a:p>
            <a:pPr marL="285750" indent="-285750">
              <a:buFont typeface="Arial" panose="020B0604020202020204" pitchFamily="34" charset="0"/>
              <a:buChar char="•"/>
            </a:pPr>
            <a:r>
              <a:rPr lang="en-GB" dirty="0">
                <a:solidFill>
                  <a:schemeClr val="tx1"/>
                </a:solidFill>
              </a:rPr>
              <a:t>Symptoms of anxiety and stress can manifest in the same way</a:t>
            </a:r>
            <a:endParaRPr lang="en-GB" dirty="0"/>
          </a:p>
          <a:p>
            <a:endParaRPr lang="en-GB" dirty="0"/>
          </a:p>
        </p:txBody>
      </p:sp>
      <p:sp>
        <p:nvSpPr>
          <p:cNvPr id="4" name="Slide Number Placeholder 3"/>
          <p:cNvSpPr>
            <a:spLocks noGrp="1"/>
          </p:cNvSpPr>
          <p:nvPr>
            <p:ph type="sldNum" sz="quarter" idx="10"/>
          </p:nvPr>
        </p:nvSpPr>
        <p:spPr/>
        <p:txBody>
          <a:bodyPr/>
          <a:lstStyle/>
          <a:p>
            <a:fld id="{0332844A-5DD6-4E3F-ABC0-C481A1005E83}" type="slidenum">
              <a:rPr lang="en-GB" smtClean="0"/>
              <a:t>3</a:t>
            </a:fld>
            <a:endParaRPr lang="en-GB"/>
          </a:p>
        </p:txBody>
      </p:sp>
    </p:spTree>
    <p:extLst>
      <p:ext uri="{BB962C8B-B14F-4D97-AF65-F5344CB8AC3E}">
        <p14:creationId xmlns:p14="http://schemas.microsoft.com/office/powerpoint/2010/main" val="476091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inherit characteristics which make us more prone to certain anxieties, not the anxiety</a:t>
            </a:r>
            <a:r>
              <a:rPr lang="en-GB" baseline="0" dirty="0"/>
              <a:t> itself. </a:t>
            </a:r>
          </a:p>
          <a:p>
            <a:endParaRPr lang="en-GB" baseline="0" dirty="0"/>
          </a:p>
          <a:p>
            <a:r>
              <a:rPr lang="en-GB" baseline="0" dirty="0"/>
              <a:t>For example, a parent and child may both be good at playing an instrument. The child has not inherited the ability to play the instrument, but may have inherited characteristics such as the ability to easily recognise musical notes. This is related to brain function, not just good hearing!  </a:t>
            </a:r>
          </a:p>
          <a:p>
            <a:endParaRPr lang="en-GB" baseline="0" dirty="0"/>
          </a:p>
          <a:p>
            <a:r>
              <a:rPr lang="en-GB" dirty="0"/>
              <a:t>Genetic</a:t>
            </a:r>
            <a:r>
              <a:rPr lang="en-GB" baseline="0" dirty="0"/>
              <a:t> element can be mitigated or exacerbated by environment! </a:t>
            </a:r>
            <a:endParaRPr lang="en-GB" dirty="0"/>
          </a:p>
          <a:p>
            <a:endParaRPr lang="en-GB" dirty="0"/>
          </a:p>
          <a:p>
            <a:r>
              <a:rPr lang="en-GB" dirty="0"/>
              <a:t>Has anyone in your family had any genetic characteristics?</a:t>
            </a:r>
            <a:r>
              <a:rPr lang="en-GB" baseline="0" dirty="0"/>
              <a:t> Mental health or otherwise? </a:t>
            </a:r>
          </a:p>
          <a:p>
            <a:endParaRPr lang="en-GB" dirty="0"/>
          </a:p>
        </p:txBody>
      </p:sp>
      <p:sp>
        <p:nvSpPr>
          <p:cNvPr id="4" name="Slide Number Placeholder 3"/>
          <p:cNvSpPr>
            <a:spLocks noGrp="1"/>
          </p:cNvSpPr>
          <p:nvPr>
            <p:ph type="sldNum" sz="quarter" idx="10"/>
          </p:nvPr>
        </p:nvSpPr>
        <p:spPr/>
        <p:txBody>
          <a:bodyPr/>
          <a:lstStyle/>
          <a:p>
            <a:fld id="{0332844A-5DD6-4E3F-ABC0-C481A1005E83}" type="slidenum">
              <a:rPr lang="en-GB" smtClean="0"/>
              <a:t>5</a:t>
            </a:fld>
            <a:endParaRPr lang="en-GB"/>
          </a:p>
        </p:txBody>
      </p:sp>
    </p:spTree>
    <p:extLst>
      <p:ext uri="{BB962C8B-B14F-4D97-AF65-F5344CB8AC3E}">
        <p14:creationId xmlns:p14="http://schemas.microsoft.com/office/powerpoint/2010/main" val="4035680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sections with group – role modelling</a:t>
            </a:r>
            <a:r>
              <a:rPr lang="en-GB" baseline="0" dirty="0"/>
              <a:t> anxious behaviours</a:t>
            </a:r>
          </a:p>
          <a:p>
            <a:endParaRPr lang="en-GB" baseline="0" dirty="0"/>
          </a:p>
          <a:p>
            <a:r>
              <a:rPr lang="en-GB" baseline="0" dirty="0"/>
              <a:t>Physical, verbal and emotional role modelling from parents or significant people around the child </a:t>
            </a:r>
            <a:endParaRPr lang="en-GB" dirty="0"/>
          </a:p>
        </p:txBody>
      </p:sp>
      <p:sp>
        <p:nvSpPr>
          <p:cNvPr id="4" name="Slide Number Placeholder 3"/>
          <p:cNvSpPr>
            <a:spLocks noGrp="1"/>
          </p:cNvSpPr>
          <p:nvPr>
            <p:ph type="sldNum" sz="quarter" idx="10"/>
          </p:nvPr>
        </p:nvSpPr>
        <p:spPr/>
        <p:txBody>
          <a:bodyPr/>
          <a:lstStyle/>
          <a:p>
            <a:fld id="{0332844A-5DD6-4E3F-ABC0-C481A1005E83}" type="slidenum">
              <a:rPr lang="en-GB" smtClean="0"/>
              <a:t>6</a:t>
            </a:fld>
            <a:endParaRPr lang="en-GB"/>
          </a:p>
        </p:txBody>
      </p:sp>
    </p:spTree>
    <p:extLst>
      <p:ext uri="{BB962C8B-B14F-4D97-AF65-F5344CB8AC3E}">
        <p14:creationId xmlns:p14="http://schemas.microsoft.com/office/powerpoint/2010/main" val="1337733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Ask class, hands up yes/ hands up no </a:t>
            </a:r>
          </a:p>
          <a:p>
            <a:endParaRPr lang="en-GB" dirty="0"/>
          </a:p>
        </p:txBody>
      </p:sp>
      <p:sp>
        <p:nvSpPr>
          <p:cNvPr id="4" name="Slide Number Placeholder 3"/>
          <p:cNvSpPr>
            <a:spLocks noGrp="1"/>
          </p:cNvSpPr>
          <p:nvPr>
            <p:ph type="sldNum" sz="quarter" idx="10"/>
          </p:nvPr>
        </p:nvSpPr>
        <p:spPr/>
        <p:txBody>
          <a:bodyPr/>
          <a:lstStyle/>
          <a:p>
            <a:fld id="{0332844A-5DD6-4E3F-ABC0-C481A1005E83}" type="slidenum">
              <a:rPr lang="en-GB" smtClean="0"/>
              <a:t>7</a:t>
            </a:fld>
            <a:endParaRPr lang="en-GB"/>
          </a:p>
        </p:txBody>
      </p:sp>
    </p:spTree>
    <p:extLst>
      <p:ext uri="{BB962C8B-B14F-4D97-AF65-F5344CB8AC3E}">
        <p14:creationId xmlns:p14="http://schemas.microsoft.com/office/powerpoint/2010/main" val="586357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Can you think of a time when you helped your anxious child, but in the long term it may have made the situation worse? </a:t>
            </a:r>
          </a:p>
          <a:p>
            <a:endParaRPr lang="en-GB" dirty="0"/>
          </a:p>
          <a:p>
            <a:pPr marL="171450" indent="-171450">
              <a:buFont typeface="Arial" panose="020B0604020202020204" pitchFamily="34" charset="0"/>
              <a:buChar char="•"/>
            </a:pPr>
            <a:r>
              <a:rPr lang="en-GB" dirty="0"/>
              <a:t>Give examples- </a:t>
            </a:r>
            <a:r>
              <a:rPr lang="en-GB" baseline="0" dirty="0"/>
              <a:t>scared by a dog and parent ‘rescues’ child and fear got worse due to lack of future exposure</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Had</a:t>
            </a:r>
            <a:r>
              <a:rPr lang="en-GB" baseline="0" dirty="0"/>
              <a:t> a scary incident- fell off a bike but got back on </a:t>
            </a:r>
          </a:p>
          <a:p>
            <a:endParaRPr lang="en-GB" dirty="0"/>
          </a:p>
        </p:txBody>
      </p:sp>
      <p:sp>
        <p:nvSpPr>
          <p:cNvPr id="4" name="Slide Number Placeholder 3"/>
          <p:cNvSpPr>
            <a:spLocks noGrp="1"/>
          </p:cNvSpPr>
          <p:nvPr>
            <p:ph type="sldNum" sz="quarter" idx="10"/>
          </p:nvPr>
        </p:nvSpPr>
        <p:spPr/>
        <p:txBody>
          <a:bodyPr/>
          <a:lstStyle/>
          <a:p>
            <a:fld id="{0332844A-5DD6-4E3F-ABC0-C481A1005E83}" type="slidenum">
              <a:rPr lang="en-GB" smtClean="0"/>
              <a:t>8</a:t>
            </a:fld>
            <a:endParaRPr lang="en-GB"/>
          </a:p>
        </p:txBody>
      </p:sp>
    </p:spTree>
    <p:extLst>
      <p:ext uri="{BB962C8B-B14F-4D97-AF65-F5344CB8AC3E}">
        <p14:creationId xmlns:p14="http://schemas.microsoft.com/office/powerpoint/2010/main" val="15601960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need to be vary of some</a:t>
            </a:r>
            <a:r>
              <a:rPr lang="en-GB" baseline="0" dirty="0"/>
              <a:t> situations to keep us safe</a:t>
            </a:r>
          </a:p>
          <a:p>
            <a:r>
              <a:rPr lang="en-GB" baseline="0" dirty="0"/>
              <a:t>We need to teach our children to be wary in some situations </a:t>
            </a:r>
            <a:r>
              <a:rPr lang="en-GB" baseline="0" dirty="0" err="1"/>
              <a:t>e.g</a:t>
            </a:r>
            <a:r>
              <a:rPr lang="en-GB" baseline="0" dirty="0"/>
              <a:t> crossing the road </a:t>
            </a:r>
            <a:endParaRPr lang="en-GB" dirty="0"/>
          </a:p>
        </p:txBody>
      </p:sp>
      <p:sp>
        <p:nvSpPr>
          <p:cNvPr id="4" name="Slide Number Placeholder 3"/>
          <p:cNvSpPr>
            <a:spLocks noGrp="1"/>
          </p:cNvSpPr>
          <p:nvPr>
            <p:ph type="sldNum" sz="quarter" idx="10"/>
          </p:nvPr>
        </p:nvSpPr>
        <p:spPr/>
        <p:txBody>
          <a:bodyPr/>
          <a:lstStyle/>
          <a:p>
            <a:fld id="{0332844A-5DD6-4E3F-ABC0-C481A1005E83}" type="slidenum">
              <a:rPr lang="en-GB" smtClean="0"/>
              <a:t>9</a:t>
            </a:fld>
            <a:endParaRPr lang="en-GB"/>
          </a:p>
        </p:txBody>
      </p:sp>
    </p:spTree>
    <p:extLst>
      <p:ext uri="{BB962C8B-B14F-4D97-AF65-F5344CB8AC3E}">
        <p14:creationId xmlns:p14="http://schemas.microsoft.com/office/powerpoint/2010/main" val="19685195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10 min tea break </a:t>
            </a:r>
          </a:p>
        </p:txBody>
      </p:sp>
      <p:sp>
        <p:nvSpPr>
          <p:cNvPr id="4" name="Slide Number Placeholder 3"/>
          <p:cNvSpPr>
            <a:spLocks noGrp="1"/>
          </p:cNvSpPr>
          <p:nvPr>
            <p:ph type="sldNum" sz="quarter" idx="10"/>
          </p:nvPr>
        </p:nvSpPr>
        <p:spPr/>
        <p:txBody>
          <a:bodyPr/>
          <a:lstStyle/>
          <a:p>
            <a:fld id="{0332844A-5DD6-4E3F-ABC0-C481A1005E83}" type="slidenum">
              <a:rPr lang="en-GB" smtClean="0"/>
              <a:t>11</a:t>
            </a:fld>
            <a:endParaRPr lang="en-GB"/>
          </a:p>
        </p:txBody>
      </p:sp>
    </p:spTree>
    <p:extLst>
      <p:ext uri="{BB962C8B-B14F-4D97-AF65-F5344CB8AC3E}">
        <p14:creationId xmlns:p14="http://schemas.microsoft.com/office/powerpoint/2010/main" val="15742658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Title-Slide-Background.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914400" y="2784037"/>
            <a:ext cx="5105400" cy="1402584"/>
          </a:xfrm>
        </p:spPr>
        <p:txBody>
          <a:bodyPr>
            <a:normAutofit/>
          </a:bodyPr>
          <a:lstStyle>
            <a:lvl1pPr algn="l">
              <a:defRPr sz="3200">
                <a:latin typeface="Calibri"/>
                <a:cs typeface="Calibri"/>
              </a:defRPr>
            </a:lvl1pPr>
          </a:lstStyle>
          <a:p>
            <a:r>
              <a:rPr lang="en-US"/>
              <a:t>Click to edit Master title style</a:t>
            </a:r>
            <a:endParaRPr lang="en-US" dirty="0"/>
          </a:p>
        </p:txBody>
      </p:sp>
      <p:sp>
        <p:nvSpPr>
          <p:cNvPr id="3" name="Subtitle 2"/>
          <p:cNvSpPr>
            <a:spLocks noGrp="1"/>
          </p:cNvSpPr>
          <p:nvPr>
            <p:ph type="subTitle" idx="1"/>
          </p:nvPr>
        </p:nvSpPr>
        <p:spPr>
          <a:xfrm>
            <a:off x="914400" y="4254062"/>
            <a:ext cx="5105400" cy="843455"/>
          </a:xfrm>
        </p:spPr>
        <p:txBody>
          <a:bodyPr>
            <a:normAutofit/>
          </a:bodyPr>
          <a:lstStyle>
            <a:lvl1pPr marL="0" indent="0" algn="l">
              <a:buNone/>
              <a:defRPr sz="2400">
                <a:solidFill>
                  <a:schemeClr val="tx1">
                    <a:tint val="75000"/>
                  </a:schemeClr>
                </a:solidFill>
                <a:latin typeface="Calibri"/>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9011227-DEB7-4F4C-95C0-44BD49C6FE31}" type="datetimeFigureOut">
              <a:rPr lang="en-US" smtClean="0"/>
              <a:t>3/29/2023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36B63E-462D-A64A-8F4D-D177AD8FDFCE}" type="slidenum">
              <a:rPr lang="en-US" smtClean="0"/>
              <a:t>‹#›</a:t>
            </a:fld>
            <a:endParaRPr lang="en-US"/>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7486" y="6065239"/>
            <a:ext cx="637695" cy="630000"/>
          </a:xfrm>
          <a:prstGeom prst="rect">
            <a:avLst/>
          </a:prstGeom>
        </p:spPr>
      </p:pic>
      <p:pic>
        <p:nvPicPr>
          <p:cNvPr id="12" name="Picture 11" descr="SPAR-Logo.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089452" y="6041350"/>
            <a:ext cx="887953" cy="630000"/>
          </a:xfrm>
          <a:prstGeom prst="rect">
            <a:avLst/>
          </a:prstGeom>
        </p:spPr>
      </p:pic>
      <p:pic>
        <p:nvPicPr>
          <p:cNvPr id="13" name="Picture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553200" y="129712"/>
            <a:ext cx="2423286" cy="790682"/>
          </a:xfrm>
          <a:prstGeom prst="rect">
            <a:avLst/>
          </a:prstGeom>
        </p:spPr>
      </p:pic>
    </p:spTree>
    <p:extLst>
      <p:ext uri="{BB962C8B-B14F-4D97-AF65-F5344CB8AC3E}">
        <p14:creationId xmlns:p14="http://schemas.microsoft.com/office/powerpoint/2010/main" val="41430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011227-DEB7-4F4C-95C0-44BD49C6FE31}" type="datetimeFigureOut">
              <a:rPr lang="en-US" smtClean="0"/>
              <a:t>3/29/2023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36B63E-462D-A64A-8F4D-D177AD8FDFCE}" type="slidenum">
              <a:rPr lang="en-US" smtClean="0"/>
              <a:t>‹#›</a:t>
            </a:fld>
            <a:endParaRPr lang="en-US"/>
          </a:p>
        </p:txBody>
      </p:sp>
    </p:spTree>
    <p:extLst>
      <p:ext uri="{BB962C8B-B14F-4D97-AF65-F5344CB8AC3E}">
        <p14:creationId xmlns:p14="http://schemas.microsoft.com/office/powerpoint/2010/main" val="1538659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011227-DEB7-4F4C-95C0-44BD49C6FE31}" type="datetimeFigureOut">
              <a:rPr lang="en-US" smtClean="0"/>
              <a:t>3/29/2023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36B63E-462D-A64A-8F4D-D177AD8FDFCE}" type="slidenum">
              <a:rPr lang="en-US" smtClean="0"/>
              <a:t>‹#›</a:t>
            </a:fld>
            <a:endParaRPr lang="en-US"/>
          </a:p>
        </p:txBody>
      </p:sp>
    </p:spTree>
    <p:extLst>
      <p:ext uri="{BB962C8B-B14F-4D97-AF65-F5344CB8AC3E}">
        <p14:creationId xmlns:p14="http://schemas.microsoft.com/office/powerpoint/2010/main" val="3477290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011227-DEB7-4F4C-95C0-44BD49C6FE31}" type="datetimeFigureOut">
              <a:rPr lang="en-US" smtClean="0"/>
              <a:t>3/29/2023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36B63E-462D-A64A-8F4D-D177AD8FDFCE}" type="slidenum">
              <a:rPr lang="en-US" smtClean="0"/>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53200" y="129712"/>
            <a:ext cx="2423286" cy="790682"/>
          </a:xfrm>
          <a:prstGeom prst="rect">
            <a:avLst/>
          </a:prstGeom>
        </p:spPr>
      </p:pic>
      <p:pic>
        <p:nvPicPr>
          <p:cNvPr id="9" name="Picture 8" descr="SPAR-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89452" y="6041350"/>
            <a:ext cx="887953" cy="630000"/>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7486" y="6065239"/>
            <a:ext cx="637695" cy="630000"/>
          </a:xfrm>
          <a:prstGeom prst="rect">
            <a:avLst/>
          </a:prstGeom>
        </p:spPr>
      </p:pic>
    </p:spTree>
    <p:extLst>
      <p:ext uri="{BB962C8B-B14F-4D97-AF65-F5344CB8AC3E}">
        <p14:creationId xmlns:p14="http://schemas.microsoft.com/office/powerpoint/2010/main" val="4000153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011227-DEB7-4F4C-95C0-44BD49C6FE31}" type="datetimeFigureOut">
              <a:rPr lang="en-US" smtClean="0"/>
              <a:t>3/29/2023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36B63E-462D-A64A-8F4D-D177AD8FDFCE}" type="slidenum">
              <a:rPr lang="en-US" smtClean="0"/>
              <a:t>‹#›</a:t>
            </a:fld>
            <a:endParaRPr lang="en-US"/>
          </a:p>
        </p:txBody>
      </p:sp>
    </p:spTree>
    <p:extLst>
      <p:ext uri="{BB962C8B-B14F-4D97-AF65-F5344CB8AC3E}">
        <p14:creationId xmlns:p14="http://schemas.microsoft.com/office/powerpoint/2010/main" val="1113210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011227-DEB7-4F4C-95C0-44BD49C6FE31}" type="datetimeFigureOut">
              <a:rPr lang="en-US" smtClean="0"/>
              <a:t>3/29/2023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36B63E-462D-A64A-8F4D-D177AD8FDFCE}" type="slidenum">
              <a:rPr lang="en-US" smtClean="0"/>
              <a:t>‹#›</a:t>
            </a:fld>
            <a:endParaRPr lang="en-US"/>
          </a:p>
        </p:txBody>
      </p:sp>
    </p:spTree>
    <p:extLst>
      <p:ext uri="{BB962C8B-B14F-4D97-AF65-F5344CB8AC3E}">
        <p14:creationId xmlns:p14="http://schemas.microsoft.com/office/powerpoint/2010/main" val="2872805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9011227-DEB7-4F4C-95C0-44BD49C6FE31}" type="datetimeFigureOut">
              <a:rPr lang="en-US" smtClean="0"/>
              <a:t>3/29/2023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36B63E-462D-A64A-8F4D-D177AD8FDFCE}" type="slidenum">
              <a:rPr lang="en-US" smtClean="0"/>
              <a:t>‹#›</a:t>
            </a:fld>
            <a:endParaRPr lang="en-US"/>
          </a:p>
        </p:txBody>
      </p:sp>
    </p:spTree>
    <p:extLst>
      <p:ext uri="{BB962C8B-B14F-4D97-AF65-F5344CB8AC3E}">
        <p14:creationId xmlns:p14="http://schemas.microsoft.com/office/powerpoint/2010/main" val="2171873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9011227-DEB7-4F4C-95C0-44BD49C6FE31}" type="datetimeFigureOut">
              <a:rPr lang="en-US" smtClean="0"/>
              <a:t>3/29/2023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36B63E-462D-A64A-8F4D-D177AD8FDFCE}" type="slidenum">
              <a:rPr lang="en-US" smtClean="0"/>
              <a:t>‹#›</a:t>
            </a:fld>
            <a:endParaRPr lang="en-US"/>
          </a:p>
        </p:txBody>
      </p:sp>
    </p:spTree>
    <p:extLst>
      <p:ext uri="{BB962C8B-B14F-4D97-AF65-F5344CB8AC3E}">
        <p14:creationId xmlns:p14="http://schemas.microsoft.com/office/powerpoint/2010/main" val="1583107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011227-DEB7-4F4C-95C0-44BD49C6FE31}" type="datetimeFigureOut">
              <a:rPr lang="en-US" smtClean="0"/>
              <a:t>3/29/2023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36B63E-462D-A64A-8F4D-D177AD8FDFCE}" type="slidenum">
              <a:rPr lang="en-US" smtClean="0"/>
              <a:t>‹#›</a:t>
            </a:fld>
            <a:endParaRPr lang="en-US"/>
          </a:p>
        </p:txBody>
      </p:sp>
    </p:spTree>
    <p:extLst>
      <p:ext uri="{BB962C8B-B14F-4D97-AF65-F5344CB8AC3E}">
        <p14:creationId xmlns:p14="http://schemas.microsoft.com/office/powerpoint/2010/main" val="1516610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9011227-DEB7-4F4C-95C0-44BD49C6FE31}" type="datetimeFigureOut">
              <a:rPr lang="en-US" smtClean="0"/>
              <a:t>3/29/2023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36B63E-462D-A64A-8F4D-D177AD8FDFCE}" type="slidenum">
              <a:rPr lang="en-US" smtClean="0"/>
              <a:t>‹#›</a:t>
            </a:fld>
            <a:endParaRPr lang="en-US"/>
          </a:p>
        </p:txBody>
      </p:sp>
    </p:spTree>
    <p:extLst>
      <p:ext uri="{BB962C8B-B14F-4D97-AF65-F5344CB8AC3E}">
        <p14:creationId xmlns:p14="http://schemas.microsoft.com/office/powerpoint/2010/main" val="1799570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9011227-DEB7-4F4C-95C0-44BD49C6FE31}" type="datetimeFigureOut">
              <a:rPr lang="en-US" smtClean="0"/>
              <a:t>3/29/2023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36B63E-462D-A64A-8F4D-D177AD8FDFCE}" type="slidenum">
              <a:rPr lang="en-US" smtClean="0"/>
              <a:t>‹#›</a:t>
            </a:fld>
            <a:endParaRPr lang="en-US"/>
          </a:p>
        </p:txBody>
      </p:sp>
    </p:spTree>
    <p:extLst>
      <p:ext uri="{BB962C8B-B14F-4D97-AF65-F5344CB8AC3E}">
        <p14:creationId xmlns:p14="http://schemas.microsoft.com/office/powerpoint/2010/main" val="10429205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5051972"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011227-DEB7-4F4C-95C0-44BD49C6FE31}" type="datetimeFigureOut">
              <a:rPr lang="en-US" smtClean="0"/>
              <a:t>3/29/2023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36B63E-462D-A64A-8F4D-D177AD8FDFCE}" type="slidenum">
              <a:rPr lang="en-US" smtClean="0"/>
              <a:t>‹#›</a:t>
            </a:fld>
            <a:endParaRPr lang="en-US"/>
          </a:p>
        </p:txBody>
      </p:sp>
    </p:spTree>
    <p:extLst>
      <p:ext uri="{BB962C8B-B14F-4D97-AF65-F5344CB8AC3E}">
        <p14:creationId xmlns:p14="http://schemas.microsoft.com/office/powerpoint/2010/main" val="26677674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457200" rtl="0" eaLnBrk="1" latinLnBrk="0" hangingPunct="1">
        <a:spcBef>
          <a:spcPct val="20000"/>
        </a:spcBef>
        <a:buClr>
          <a:srgbClr val="8FC600"/>
        </a:buClr>
        <a:buFont typeface="Arial"/>
        <a:buChar char="•"/>
        <a:defRPr sz="2800" kern="1200">
          <a:solidFill>
            <a:schemeClr val="tx1">
              <a:lumMod val="65000"/>
              <a:lumOff val="35000"/>
            </a:schemeClr>
          </a:solidFill>
          <a:latin typeface="+mn-lt"/>
          <a:ea typeface="+mn-ea"/>
          <a:cs typeface="+mn-cs"/>
        </a:defRPr>
      </a:lvl1pPr>
      <a:lvl2pPr marL="742950" indent="-285750" algn="l" defTabSz="457200" rtl="0" eaLnBrk="1" latinLnBrk="0" hangingPunct="1">
        <a:spcBef>
          <a:spcPct val="20000"/>
        </a:spcBef>
        <a:buClr>
          <a:srgbClr val="E50080"/>
        </a:buClr>
        <a:buFont typeface="Arial"/>
        <a:buChar char="–"/>
        <a:defRPr sz="2400" kern="1200">
          <a:solidFill>
            <a:schemeClr val="tx1">
              <a:lumMod val="65000"/>
              <a:lumOff val="35000"/>
            </a:schemeClr>
          </a:solidFill>
          <a:latin typeface="+mn-lt"/>
          <a:ea typeface="+mn-ea"/>
          <a:cs typeface="+mn-cs"/>
        </a:defRPr>
      </a:lvl2pPr>
      <a:lvl3pPr marL="1143000" indent="-228600" algn="l" defTabSz="457200" rtl="0" eaLnBrk="1" latinLnBrk="0" hangingPunct="1">
        <a:spcBef>
          <a:spcPct val="20000"/>
        </a:spcBef>
        <a:buClr>
          <a:srgbClr val="0094FF"/>
        </a:buClr>
        <a:buFont typeface="Arial"/>
        <a:buChar char="•"/>
        <a:defRPr sz="20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Clr>
          <a:srgbClr val="6500B3"/>
        </a:buClr>
        <a:buFont typeface="Arial"/>
        <a:buChar char="–"/>
        <a:defRPr sz="2000" kern="120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changeshere4u.org.uk/stay-well-children-and-young-people-online-support-mental-health-mental-wellbeing-wellness-stoke-newcastle-staffordshire-every-mind-matters-self-isolate-stay-home-save-nhs/" TargetMode="External"/><Relationship Id="rId2" Type="http://schemas.openxmlformats.org/officeDocument/2006/relationships/hyperlink" Target="https://www.combined.nhs.uk/our-services/children-and-young-people/"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https://www.apa.org/topics/stress/anxiety-difference"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Supporting a child with their worries (anxiety)</a:t>
            </a:r>
          </a:p>
        </p:txBody>
      </p:sp>
      <p:sp>
        <p:nvSpPr>
          <p:cNvPr id="3" name="Subtitle 2"/>
          <p:cNvSpPr>
            <a:spLocks noGrp="1"/>
          </p:cNvSpPr>
          <p:nvPr>
            <p:ph type="subTitle" idx="1"/>
          </p:nvPr>
        </p:nvSpPr>
        <p:spPr/>
        <p:txBody>
          <a:bodyPr>
            <a:normAutofit lnSpcReduction="10000"/>
          </a:bodyPr>
          <a:lstStyle/>
          <a:p>
            <a:r>
              <a:rPr lang="en-GB" dirty="0">
                <a:solidFill>
                  <a:schemeClr val="tx1"/>
                </a:solidFill>
              </a:rPr>
              <a:t>Mental Health Support Team</a:t>
            </a:r>
          </a:p>
          <a:p>
            <a:r>
              <a:rPr lang="en-GB" dirty="0">
                <a:solidFill>
                  <a:schemeClr val="tx1"/>
                </a:solidFill>
              </a:rPr>
              <a:t>Adapted from Creswell &amp; Willetts 2019</a:t>
            </a:r>
          </a:p>
        </p:txBody>
      </p:sp>
      <p:sp>
        <p:nvSpPr>
          <p:cNvPr id="4" name="Footer Placeholder 3"/>
          <p:cNvSpPr>
            <a:spLocks noGrp="1"/>
          </p:cNvSpPr>
          <p:nvPr>
            <p:ph type="ftr" sz="quarter" idx="11"/>
          </p:nvPr>
        </p:nvSpPr>
        <p:spPr/>
        <p:txBody>
          <a:bodyPr/>
          <a:lstStyle/>
          <a:p>
            <a:r>
              <a:rPr lang="en-GB" dirty="0"/>
              <a:t>Isla Peasegood - R/</a:t>
            </a:r>
            <a:r>
              <a:rPr lang="en-GB" dirty="0" err="1"/>
              <a:t>v'd</a:t>
            </a:r>
            <a:r>
              <a:rPr lang="en-GB" dirty="0"/>
              <a:t> and edited December 2021</a:t>
            </a:r>
            <a:endParaRPr lang="en-US" dirty="0"/>
          </a:p>
        </p:txBody>
      </p:sp>
    </p:spTree>
    <p:extLst>
      <p:ext uri="{BB962C8B-B14F-4D97-AF65-F5344CB8AC3E}">
        <p14:creationId xmlns:p14="http://schemas.microsoft.com/office/powerpoint/2010/main" val="38642464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 </a:t>
            </a:r>
          </a:p>
        </p:txBody>
      </p:sp>
      <p:sp>
        <p:nvSpPr>
          <p:cNvPr id="3" name="Content Placeholder 2"/>
          <p:cNvSpPr>
            <a:spLocks noGrp="1"/>
          </p:cNvSpPr>
          <p:nvPr>
            <p:ph idx="1"/>
          </p:nvPr>
        </p:nvSpPr>
        <p:spPr>
          <a:xfrm>
            <a:off x="457200" y="1417638"/>
            <a:ext cx="8229600" cy="4830762"/>
          </a:xfrm>
        </p:spPr>
        <p:txBody>
          <a:bodyPr>
            <a:normAutofit fontScale="92500"/>
          </a:bodyPr>
          <a:lstStyle/>
          <a:p>
            <a:pPr marL="0" indent="0">
              <a:buNone/>
            </a:pPr>
            <a:endParaRPr lang="en-GB" dirty="0"/>
          </a:p>
          <a:p>
            <a:r>
              <a:rPr lang="en-GB" dirty="0">
                <a:solidFill>
                  <a:schemeClr val="tx1"/>
                </a:solidFill>
              </a:rPr>
              <a:t>Anxiety - prolonged, without external stressor, what if? </a:t>
            </a:r>
          </a:p>
          <a:p>
            <a:pPr marL="0" indent="0">
              <a:buNone/>
            </a:pPr>
            <a:endParaRPr lang="en-GB" dirty="0">
              <a:solidFill>
                <a:schemeClr val="tx1"/>
              </a:solidFill>
            </a:endParaRPr>
          </a:p>
          <a:p>
            <a:r>
              <a:rPr lang="en-GB" dirty="0">
                <a:solidFill>
                  <a:schemeClr val="tx1"/>
                </a:solidFill>
              </a:rPr>
              <a:t>Stress- short term, external stressor, can be solved.</a:t>
            </a:r>
          </a:p>
          <a:p>
            <a:endParaRPr lang="en-GB" dirty="0">
              <a:solidFill>
                <a:schemeClr val="tx1"/>
              </a:solidFill>
            </a:endParaRPr>
          </a:p>
          <a:p>
            <a:r>
              <a:rPr lang="en-GB" dirty="0">
                <a:solidFill>
                  <a:schemeClr val="tx1"/>
                </a:solidFill>
              </a:rPr>
              <a:t>Causes- genetics, learned behaviours and reactions, life events, physical environment.</a:t>
            </a:r>
          </a:p>
          <a:p>
            <a:pPr marL="0" indent="0">
              <a:buNone/>
            </a:pPr>
            <a:endParaRPr lang="en-GB" dirty="0">
              <a:solidFill>
                <a:schemeClr val="tx1"/>
              </a:solidFill>
            </a:endParaRPr>
          </a:p>
          <a:p>
            <a:r>
              <a:rPr lang="en-GB" dirty="0">
                <a:solidFill>
                  <a:schemeClr val="tx1"/>
                </a:solidFill>
              </a:rPr>
              <a:t>Anxiety is a normal and useful feeling that can keep us safe.</a:t>
            </a:r>
          </a:p>
          <a:p>
            <a:pPr marL="0" indent="0">
              <a:buNone/>
            </a:pPr>
            <a:endParaRPr lang="en-GB" dirty="0"/>
          </a:p>
        </p:txBody>
      </p:sp>
      <p:pic>
        <p:nvPicPr>
          <p:cNvPr id="6" name="Picture 5"/>
          <p:cNvPicPr>
            <a:picLocks noChangeAspect="1"/>
          </p:cNvPicPr>
          <p:nvPr/>
        </p:nvPicPr>
        <p:blipFill>
          <a:blip r:embed="rId2"/>
          <a:stretch>
            <a:fillRect/>
          </a:stretch>
        </p:blipFill>
        <p:spPr>
          <a:xfrm>
            <a:off x="1711233" y="391886"/>
            <a:ext cx="5590903" cy="1285875"/>
          </a:xfrm>
          <a:prstGeom prst="rect">
            <a:avLst/>
          </a:prstGeom>
        </p:spPr>
      </p:pic>
    </p:spTree>
    <p:extLst>
      <p:ext uri="{BB962C8B-B14F-4D97-AF65-F5344CB8AC3E}">
        <p14:creationId xmlns:p14="http://schemas.microsoft.com/office/powerpoint/2010/main" val="4212386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a:stretch>
            <a:fillRect/>
          </a:stretch>
        </p:blipFill>
        <p:spPr>
          <a:xfrm>
            <a:off x="1026041" y="1097280"/>
            <a:ext cx="7041968" cy="4911634"/>
          </a:xfrm>
          <a:prstGeom prst="rect">
            <a:avLst/>
          </a:prstGeom>
        </p:spPr>
      </p:pic>
    </p:spTree>
    <p:extLst>
      <p:ext uri="{BB962C8B-B14F-4D97-AF65-F5344CB8AC3E}">
        <p14:creationId xmlns:p14="http://schemas.microsoft.com/office/powerpoint/2010/main" val="31176771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1" y="372928"/>
            <a:ext cx="5982788" cy="1143000"/>
          </a:xfrm>
        </p:spPr>
        <p:txBody>
          <a:bodyPr>
            <a:noAutofit/>
          </a:bodyPr>
          <a:lstStyle/>
          <a:p>
            <a:r>
              <a:rPr lang="en-GB" sz="4000" u="sng" dirty="0"/>
              <a:t>Common fears and worries experienced by children and young people……</a:t>
            </a:r>
          </a:p>
        </p:txBody>
      </p:sp>
      <p:sp>
        <p:nvSpPr>
          <p:cNvPr id="7" name="Oval 6"/>
          <p:cNvSpPr/>
          <p:nvPr/>
        </p:nvSpPr>
        <p:spPr>
          <a:xfrm>
            <a:off x="3376980" y="3767610"/>
            <a:ext cx="3690026" cy="2793304"/>
          </a:xfrm>
          <a:prstGeom prst="ellipse">
            <a:avLst/>
          </a:prstGeom>
          <a:solidFill>
            <a:srgbClr val="0094FF"/>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000" b="1" u="sng" dirty="0">
                <a:solidFill>
                  <a:schemeClr val="bg1"/>
                </a:solidFill>
              </a:rPr>
              <a:t>Separation anxiety</a:t>
            </a:r>
          </a:p>
          <a:p>
            <a:pPr marL="342900" indent="-342900">
              <a:buFont typeface="Arial" panose="020B0604020202020204" pitchFamily="34" charset="0"/>
              <a:buChar char="•"/>
            </a:pPr>
            <a:r>
              <a:rPr lang="en-GB" sz="2000" b="1" dirty="0">
                <a:solidFill>
                  <a:schemeClr val="bg1"/>
                </a:solidFill>
              </a:rPr>
              <a:t>Problems </a:t>
            </a:r>
          </a:p>
          <a:p>
            <a:pPr marL="342900" indent="-342900">
              <a:buFont typeface="Arial" panose="020B0604020202020204" pitchFamily="34" charset="0"/>
              <a:buChar char="•"/>
            </a:pPr>
            <a:r>
              <a:rPr lang="en-GB" sz="2000" b="1" dirty="0">
                <a:solidFill>
                  <a:schemeClr val="bg1"/>
                </a:solidFill>
              </a:rPr>
              <a:t>Separating from parent or carer</a:t>
            </a:r>
          </a:p>
          <a:p>
            <a:pPr marL="342900" indent="-342900">
              <a:buFont typeface="Arial" panose="020B0604020202020204" pitchFamily="34" charset="0"/>
              <a:buChar char="•"/>
            </a:pPr>
            <a:r>
              <a:rPr lang="en-GB" sz="2000" b="1" dirty="0">
                <a:solidFill>
                  <a:schemeClr val="bg1"/>
                </a:solidFill>
              </a:rPr>
              <a:t>Fear of harm coming to parent/ carer or child </a:t>
            </a:r>
          </a:p>
        </p:txBody>
      </p:sp>
      <p:sp>
        <p:nvSpPr>
          <p:cNvPr id="8" name="Oval 7"/>
          <p:cNvSpPr/>
          <p:nvPr/>
        </p:nvSpPr>
        <p:spPr>
          <a:xfrm>
            <a:off x="5407307" y="1125246"/>
            <a:ext cx="3319398" cy="2793304"/>
          </a:xfrm>
          <a:prstGeom prst="ellipse">
            <a:avLst/>
          </a:prstGeom>
          <a:solidFill>
            <a:srgbClr val="E5008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GB" sz="2000" b="1" u="sng" dirty="0">
              <a:solidFill>
                <a:schemeClr val="bg1"/>
              </a:solidFill>
            </a:endParaRPr>
          </a:p>
          <a:p>
            <a:pPr algn="ctr"/>
            <a:r>
              <a:rPr lang="en-GB" sz="2000" b="1" u="sng" dirty="0">
                <a:solidFill>
                  <a:schemeClr val="bg1"/>
                </a:solidFill>
              </a:rPr>
              <a:t>Generalised anxiety</a:t>
            </a:r>
          </a:p>
          <a:p>
            <a:pPr algn="ctr"/>
            <a:endParaRPr lang="en-GB" sz="2000" b="1" u="sng" dirty="0">
              <a:solidFill>
                <a:schemeClr val="bg1"/>
              </a:solidFill>
            </a:endParaRPr>
          </a:p>
          <a:p>
            <a:pPr marL="342900" indent="-342900">
              <a:buFont typeface="Arial" panose="020B0604020202020204" pitchFamily="34" charset="0"/>
              <a:buChar char="•"/>
            </a:pPr>
            <a:r>
              <a:rPr lang="en-GB" sz="2000" b="1" dirty="0">
                <a:solidFill>
                  <a:schemeClr val="bg1"/>
                </a:solidFill>
              </a:rPr>
              <a:t>Many worries</a:t>
            </a:r>
          </a:p>
          <a:p>
            <a:pPr marL="342900" indent="-342900">
              <a:buFont typeface="Arial" panose="020B0604020202020204" pitchFamily="34" charset="0"/>
              <a:buChar char="•"/>
            </a:pPr>
            <a:r>
              <a:rPr lang="en-GB" sz="2000" b="1" dirty="0">
                <a:solidFill>
                  <a:schemeClr val="bg1"/>
                </a:solidFill>
              </a:rPr>
              <a:t>What if?</a:t>
            </a:r>
          </a:p>
          <a:p>
            <a:pPr marL="342900" indent="-342900">
              <a:buFont typeface="Arial" panose="020B0604020202020204" pitchFamily="34" charset="0"/>
              <a:buChar char="•"/>
            </a:pPr>
            <a:r>
              <a:rPr lang="en-GB" sz="2000" b="1" dirty="0">
                <a:solidFill>
                  <a:schemeClr val="bg1"/>
                </a:solidFill>
              </a:rPr>
              <a:t>Cannot stop thinking about worries</a:t>
            </a:r>
          </a:p>
          <a:p>
            <a:pPr algn="ctr"/>
            <a:endParaRPr lang="en-GB" dirty="0"/>
          </a:p>
        </p:txBody>
      </p:sp>
      <p:sp>
        <p:nvSpPr>
          <p:cNvPr id="9" name="Oval 8"/>
          <p:cNvSpPr/>
          <p:nvPr/>
        </p:nvSpPr>
        <p:spPr>
          <a:xfrm>
            <a:off x="182881" y="1992135"/>
            <a:ext cx="3618410" cy="2793304"/>
          </a:xfrm>
          <a:prstGeom prst="ellipse">
            <a:avLst/>
          </a:prstGeom>
          <a:solidFill>
            <a:srgbClr val="8FC6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b="1" u="sng" dirty="0">
                <a:solidFill>
                  <a:schemeClr val="bg1"/>
                </a:solidFill>
              </a:rPr>
              <a:t>Social anxiety</a:t>
            </a:r>
          </a:p>
          <a:p>
            <a:pPr algn="ctr"/>
            <a:endParaRPr lang="en-GB" sz="2400" b="1" u="sng" dirty="0">
              <a:solidFill>
                <a:schemeClr val="bg1"/>
              </a:solidFill>
            </a:endParaRPr>
          </a:p>
          <a:p>
            <a:pPr marL="342900" indent="-342900">
              <a:buFont typeface="Arial" panose="020B0604020202020204" pitchFamily="34" charset="0"/>
              <a:buChar char="•"/>
            </a:pPr>
            <a:r>
              <a:rPr lang="en-GB" sz="2400" b="1" dirty="0">
                <a:solidFill>
                  <a:schemeClr val="bg1"/>
                </a:solidFill>
              </a:rPr>
              <a:t>Embarrassment</a:t>
            </a:r>
          </a:p>
          <a:p>
            <a:pPr marL="342900" indent="-342900">
              <a:buFont typeface="Arial" panose="020B0604020202020204" pitchFamily="34" charset="0"/>
              <a:buChar char="•"/>
            </a:pPr>
            <a:r>
              <a:rPr lang="en-GB" sz="2400" b="1" dirty="0">
                <a:solidFill>
                  <a:schemeClr val="bg1"/>
                </a:solidFill>
              </a:rPr>
              <a:t>Judgement</a:t>
            </a:r>
          </a:p>
          <a:p>
            <a:pPr marL="342900" indent="-342900">
              <a:buFont typeface="Arial" panose="020B0604020202020204" pitchFamily="34" charset="0"/>
              <a:buChar char="•"/>
            </a:pPr>
            <a:r>
              <a:rPr lang="en-GB" sz="2400" b="1" dirty="0">
                <a:solidFill>
                  <a:schemeClr val="bg1"/>
                </a:solidFill>
              </a:rPr>
              <a:t>Fear of peoples reactions </a:t>
            </a:r>
          </a:p>
          <a:p>
            <a:endParaRPr lang="en-GB" dirty="0"/>
          </a:p>
        </p:txBody>
      </p:sp>
    </p:spTree>
    <p:extLst>
      <p:ext uri="{BB962C8B-B14F-4D97-AF65-F5344CB8AC3E}">
        <p14:creationId xmlns:p14="http://schemas.microsoft.com/office/powerpoint/2010/main" val="4129162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fade">
                                      <p:cBhvr>
                                        <p:cTn id="7" dur="1000"/>
                                        <p:tgtEl>
                                          <p:spTgt spid="9">
                                            <p:txEl>
                                              <p:pRg st="2" end="2"/>
                                            </p:txEl>
                                          </p:spTgt>
                                        </p:tgtEl>
                                      </p:cBhvr>
                                    </p:animEffect>
                                    <p:anim calcmode="lin" valueType="num">
                                      <p:cBhvr>
                                        <p:cTn id="8"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xEl>
                                              <p:pRg st="3" end="3"/>
                                            </p:txEl>
                                          </p:spTgt>
                                        </p:tgtEl>
                                        <p:attrNameLst>
                                          <p:attrName>style.visibility</p:attrName>
                                        </p:attrNameLst>
                                      </p:cBhvr>
                                      <p:to>
                                        <p:strVal val="visible"/>
                                      </p:to>
                                    </p:set>
                                    <p:animEffect transition="in" filter="fade">
                                      <p:cBhvr>
                                        <p:cTn id="12" dur="1000"/>
                                        <p:tgtEl>
                                          <p:spTgt spid="9">
                                            <p:txEl>
                                              <p:pRg st="3" end="3"/>
                                            </p:txEl>
                                          </p:spTgt>
                                        </p:tgtEl>
                                      </p:cBhvr>
                                    </p:animEffect>
                                    <p:anim calcmode="lin" valueType="num">
                                      <p:cBhvr>
                                        <p:cTn id="13"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3" end="3"/>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animEffect transition="in" filter="fade">
                                      <p:cBhvr>
                                        <p:cTn id="17" dur="1000"/>
                                        <p:tgtEl>
                                          <p:spTgt spid="9">
                                            <p:txEl>
                                              <p:pRg st="4" end="4"/>
                                            </p:txEl>
                                          </p:spTgt>
                                        </p:tgtEl>
                                      </p:cBhvr>
                                    </p:animEffect>
                                    <p:anim calcmode="lin" valueType="num">
                                      <p:cBhvr>
                                        <p:cTn id="18"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xEl>
                                              <p:pRg st="3" end="3"/>
                                            </p:txEl>
                                          </p:spTgt>
                                        </p:tgtEl>
                                        <p:attrNameLst>
                                          <p:attrName>style.visibility</p:attrName>
                                        </p:attrNameLst>
                                      </p:cBhvr>
                                      <p:to>
                                        <p:strVal val="visible"/>
                                      </p:to>
                                    </p:set>
                                    <p:animEffect transition="in" filter="fade">
                                      <p:cBhvr>
                                        <p:cTn id="24" dur="1000"/>
                                        <p:tgtEl>
                                          <p:spTgt spid="8">
                                            <p:txEl>
                                              <p:pRg st="3" end="3"/>
                                            </p:txEl>
                                          </p:spTgt>
                                        </p:tgtEl>
                                      </p:cBhvr>
                                    </p:animEffect>
                                    <p:anim calcmode="lin" valueType="num">
                                      <p:cBhvr>
                                        <p:cTn id="25"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8">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animEffect transition="in" filter="fade">
                                      <p:cBhvr>
                                        <p:cTn id="29" dur="1000"/>
                                        <p:tgtEl>
                                          <p:spTgt spid="8">
                                            <p:txEl>
                                              <p:pRg st="4" end="4"/>
                                            </p:txEl>
                                          </p:spTgt>
                                        </p:tgtEl>
                                      </p:cBhvr>
                                    </p:animEffect>
                                    <p:anim calcmode="lin" valueType="num">
                                      <p:cBhvr>
                                        <p:cTn id="30"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8">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8">
                                            <p:txEl>
                                              <p:pRg st="5" end="5"/>
                                            </p:txEl>
                                          </p:spTgt>
                                        </p:tgtEl>
                                        <p:attrNameLst>
                                          <p:attrName>style.visibility</p:attrName>
                                        </p:attrNameLst>
                                      </p:cBhvr>
                                      <p:to>
                                        <p:strVal val="visible"/>
                                      </p:to>
                                    </p:set>
                                    <p:animEffect transition="in" filter="fade">
                                      <p:cBhvr>
                                        <p:cTn id="34" dur="1000"/>
                                        <p:tgtEl>
                                          <p:spTgt spid="8">
                                            <p:txEl>
                                              <p:pRg st="5" end="5"/>
                                            </p:txEl>
                                          </p:spTgt>
                                        </p:tgtEl>
                                      </p:cBhvr>
                                    </p:animEffect>
                                    <p:anim calcmode="lin" valueType="num">
                                      <p:cBhvr>
                                        <p:cTn id="35"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7">
                                            <p:txEl>
                                              <p:pRg st="1" end="1"/>
                                            </p:txEl>
                                          </p:spTgt>
                                        </p:tgtEl>
                                        <p:attrNameLst>
                                          <p:attrName>style.visibility</p:attrName>
                                        </p:attrNameLst>
                                      </p:cBhvr>
                                      <p:to>
                                        <p:strVal val="visible"/>
                                      </p:to>
                                    </p:set>
                                    <p:animEffect transition="in" filter="fade">
                                      <p:cBhvr>
                                        <p:cTn id="41" dur="1000"/>
                                        <p:tgtEl>
                                          <p:spTgt spid="7">
                                            <p:txEl>
                                              <p:pRg st="1" end="1"/>
                                            </p:txEl>
                                          </p:spTgt>
                                        </p:tgtEl>
                                      </p:cBhvr>
                                    </p:animEffect>
                                    <p:anim calcmode="lin" valueType="num">
                                      <p:cBhvr>
                                        <p:cTn id="42"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43" dur="1000" fill="hold"/>
                                        <p:tgtEl>
                                          <p:spTgt spid="7">
                                            <p:txEl>
                                              <p:pRg st="1" end="1"/>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7">
                                            <p:txEl>
                                              <p:pRg st="2" end="2"/>
                                            </p:txEl>
                                          </p:spTgt>
                                        </p:tgtEl>
                                        <p:attrNameLst>
                                          <p:attrName>style.visibility</p:attrName>
                                        </p:attrNameLst>
                                      </p:cBhvr>
                                      <p:to>
                                        <p:strVal val="visible"/>
                                      </p:to>
                                    </p:set>
                                    <p:animEffect transition="in" filter="fade">
                                      <p:cBhvr>
                                        <p:cTn id="46" dur="1000"/>
                                        <p:tgtEl>
                                          <p:spTgt spid="7">
                                            <p:txEl>
                                              <p:pRg st="2" end="2"/>
                                            </p:txEl>
                                          </p:spTgt>
                                        </p:tgtEl>
                                      </p:cBhvr>
                                    </p:animEffect>
                                    <p:anim calcmode="lin" valueType="num">
                                      <p:cBhvr>
                                        <p:cTn id="47"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48" dur="1000" fill="hold"/>
                                        <p:tgtEl>
                                          <p:spTgt spid="7">
                                            <p:txEl>
                                              <p:pRg st="2" end="2"/>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7">
                                            <p:txEl>
                                              <p:pRg st="3" end="3"/>
                                            </p:txEl>
                                          </p:spTgt>
                                        </p:tgtEl>
                                        <p:attrNameLst>
                                          <p:attrName>style.visibility</p:attrName>
                                        </p:attrNameLst>
                                      </p:cBhvr>
                                      <p:to>
                                        <p:strVal val="visible"/>
                                      </p:to>
                                    </p:set>
                                    <p:animEffect transition="in" filter="fade">
                                      <p:cBhvr>
                                        <p:cTn id="51" dur="1000"/>
                                        <p:tgtEl>
                                          <p:spTgt spid="7">
                                            <p:txEl>
                                              <p:pRg st="3" end="3"/>
                                            </p:txEl>
                                          </p:spTgt>
                                        </p:tgtEl>
                                      </p:cBhvr>
                                    </p:animEffect>
                                    <p:anim calcmode="lin" valueType="num">
                                      <p:cBhvr>
                                        <p:cTn id="52"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53"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139" y="506125"/>
            <a:ext cx="7591812" cy="2096654"/>
          </a:xfrm>
        </p:spPr>
        <p:txBody>
          <a:bodyPr>
            <a:normAutofit fontScale="90000"/>
          </a:bodyPr>
          <a:lstStyle/>
          <a:p>
            <a:r>
              <a:rPr lang="en-GB" dirty="0"/>
              <a:t>How do different types of anxiety effect children's day to day lives?</a:t>
            </a:r>
            <a:br>
              <a:rPr lang="en-GB" dirty="0"/>
            </a:br>
            <a:br>
              <a:rPr lang="en-GB" dirty="0"/>
            </a:br>
            <a:r>
              <a:rPr lang="en-GB" dirty="0"/>
              <a:t>What does your child's anxiety stop them from doing? </a:t>
            </a:r>
          </a:p>
        </p:txBody>
      </p:sp>
      <p:pic>
        <p:nvPicPr>
          <p:cNvPr id="4" name="Content Placeholder 3"/>
          <p:cNvPicPr>
            <a:picLocks noGrp="1" noChangeAspect="1"/>
          </p:cNvPicPr>
          <p:nvPr>
            <p:ph idx="1"/>
          </p:nvPr>
        </p:nvPicPr>
        <p:blipFill>
          <a:blip r:embed="rId3"/>
          <a:stretch>
            <a:fillRect/>
          </a:stretch>
        </p:blipFill>
        <p:spPr>
          <a:xfrm>
            <a:off x="2149445" y="2861859"/>
            <a:ext cx="4562475" cy="3724275"/>
          </a:xfrm>
          <a:prstGeom prst="rect">
            <a:avLst/>
          </a:prstGeom>
        </p:spPr>
      </p:pic>
    </p:spTree>
    <p:extLst>
      <p:ext uri="{BB962C8B-B14F-4D97-AF65-F5344CB8AC3E}">
        <p14:creationId xmlns:p14="http://schemas.microsoft.com/office/powerpoint/2010/main" val="6445586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u="sng" dirty="0"/>
              <a:t>Thoughts  </a:t>
            </a:r>
          </a:p>
        </p:txBody>
      </p:sp>
      <p:sp>
        <p:nvSpPr>
          <p:cNvPr id="4" name="Text Placeholder 3"/>
          <p:cNvSpPr>
            <a:spLocks noGrp="1"/>
          </p:cNvSpPr>
          <p:nvPr>
            <p:ph idx="1"/>
          </p:nvPr>
        </p:nvSpPr>
        <p:spPr/>
        <p:txBody>
          <a:bodyPr/>
          <a:lstStyle/>
          <a:p>
            <a:pPr marL="0" indent="0">
              <a:buNone/>
            </a:pPr>
            <a:r>
              <a:rPr lang="en-GB" dirty="0"/>
              <a:t> </a:t>
            </a:r>
          </a:p>
        </p:txBody>
      </p:sp>
      <p:pic>
        <p:nvPicPr>
          <p:cNvPr id="3" name="Content Placeholder 2"/>
          <p:cNvPicPr>
            <a:picLocks noGrp="1" noChangeAspect="1"/>
          </p:cNvPicPr>
          <p:nvPr>
            <p:ph sz="half" idx="4294967295"/>
          </p:nvPr>
        </p:nvPicPr>
        <p:blipFill rotWithShape="1">
          <a:blip r:embed="rId3"/>
          <a:srcRect l="8292" t="12" r="10366" b="14405"/>
          <a:stretch/>
        </p:blipFill>
        <p:spPr>
          <a:xfrm>
            <a:off x="1149531" y="1600200"/>
            <a:ext cx="6335486" cy="4494357"/>
          </a:xfrm>
          <a:prstGeom prst="rect">
            <a:avLst/>
          </a:prstGeom>
        </p:spPr>
      </p:pic>
    </p:spTree>
    <p:extLst>
      <p:ext uri="{BB962C8B-B14F-4D97-AF65-F5344CB8AC3E}">
        <p14:creationId xmlns:p14="http://schemas.microsoft.com/office/powerpoint/2010/main" val="37396571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067" y="274638"/>
            <a:ext cx="7053943" cy="1143000"/>
          </a:xfrm>
        </p:spPr>
        <p:txBody>
          <a:bodyPr>
            <a:noAutofit/>
          </a:bodyPr>
          <a:lstStyle/>
          <a:p>
            <a:r>
              <a:rPr lang="en-GB" sz="3600" u="sng" dirty="0"/>
              <a:t>Anxious thoughts and expectations </a:t>
            </a:r>
          </a:p>
        </p:txBody>
      </p:sp>
      <p:sp>
        <p:nvSpPr>
          <p:cNvPr id="4" name="Explosion 2 3"/>
          <p:cNvSpPr/>
          <p:nvPr/>
        </p:nvSpPr>
        <p:spPr>
          <a:xfrm>
            <a:off x="124252" y="1636044"/>
            <a:ext cx="3427780" cy="3716541"/>
          </a:xfrm>
          <a:prstGeom prst="irregularSeal2">
            <a:avLst/>
          </a:prstGeom>
          <a:solidFill>
            <a:srgbClr val="8FC600"/>
          </a:solidFill>
          <a:ln>
            <a:solidFill>
              <a:srgbClr val="8FC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a:t>Overestimate threat</a:t>
            </a:r>
          </a:p>
        </p:txBody>
      </p:sp>
      <p:sp>
        <p:nvSpPr>
          <p:cNvPr id="5" name="Up Arrow 4"/>
          <p:cNvSpPr/>
          <p:nvPr/>
        </p:nvSpPr>
        <p:spPr>
          <a:xfrm>
            <a:off x="3267778" y="1476103"/>
            <a:ext cx="1351055" cy="3905794"/>
          </a:xfrm>
          <a:prstGeom prst="upArrow">
            <a:avLst/>
          </a:prstGeom>
          <a:solidFill>
            <a:srgbClr val="0094FF"/>
          </a:solidFill>
          <a:ln>
            <a:solidFill>
              <a:srgbClr val="0094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Down Arrow 6"/>
          <p:cNvSpPr/>
          <p:nvPr/>
        </p:nvSpPr>
        <p:spPr>
          <a:xfrm>
            <a:off x="4547780" y="1636044"/>
            <a:ext cx="1392145" cy="3905794"/>
          </a:xfrm>
          <a:prstGeom prst="downArrow">
            <a:avLst/>
          </a:prstGeom>
          <a:solidFill>
            <a:srgbClr val="E50080"/>
          </a:solidFill>
          <a:ln>
            <a:solidFill>
              <a:srgbClr val="E5008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Explosion 1 7"/>
          <p:cNvSpPr/>
          <p:nvPr/>
        </p:nvSpPr>
        <p:spPr>
          <a:xfrm>
            <a:off x="5985510" y="1587454"/>
            <a:ext cx="3158490" cy="3944666"/>
          </a:xfrm>
          <a:prstGeom prst="irregularSeal1">
            <a:avLst/>
          </a:prstGeom>
          <a:solidFill>
            <a:srgbClr val="6500B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a:t>Underestimate ability to cope</a:t>
            </a:r>
          </a:p>
        </p:txBody>
      </p:sp>
    </p:spTree>
    <p:extLst>
      <p:ext uri="{BB962C8B-B14F-4D97-AF65-F5344CB8AC3E}">
        <p14:creationId xmlns:p14="http://schemas.microsoft.com/office/powerpoint/2010/main" val="39675290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4823" y="295276"/>
            <a:ext cx="3644537" cy="1143000"/>
          </a:xfrm>
        </p:spPr>
        <p:txBody>
          <a:bodyPr>
            <a:normAutofit/>
          </a:bodyPr>
          <a:lstStyle/>
          <a:p>
            <a:pPr algn="ctr"/>
            <a:r>
              <a:rPr lang="en-GB" sz="4400" u="sng" dirty="0"/>
              <a:t>Behaviours</a:t>
            </a:r>
            <a:r>
              <a:rPr lang="en-GB" u="sng" dirty="0"/>
              <a:t>  </a:t>
            </a:r>
          </a:p>
        </p:txBody>
      </p:sp>
      <p:pic>
        <p:nvPicPr>
          <p:cNvPr id="8" name="Content Placeholder 7"/>
          <p:cNvPicPr>
            <a:picLocks noGrp="1" noChangeAspect="1"/>
          </p:cNvPicPr>
          <p:nvPr>
            <p:ph idx="1"/>
          </p:nvPr>
        </p:nvPicPr>
        <p:blipFill>
          <a:blip r:embed="rId3"/>
          <a:stretch>
            <a:fillRect/>
          </a:stretch>
        </p:blipFill>
        <p:spPr>
          <a:xfrm>
            <a:off x="2033566" y="1571626"/>
            <a:ext cx="4946487" cy="3937000"/>
          </a:xfrm>
          <a:prstGeom prst="rect">
            <a:avLst/>
          </a:prstGeom>
        </p:spPr>
      </p:pic>
      <p:sp>
        <p:nvSpPr>
          <p:cNvPr id="9" name="Line Callout 2 8"/>
          <p:cNvSpPr/>
          <p:nvPr/>
        </p:nvSpPr>
        <p:spPr>
          <a:xfrm>
            <a:off x="388134" y="257176"/>
            <a:ext cx="1714500" cy="1790700"/>
          </a:xfrm>
          <a:prstGeom prst="borderCallout2">
            <a:avLst>
              <a:gd name="adj1" fmla="val 104566"/>
              <a:gd name="adj2" fmla="val 33889"/>
              <a:gd name="adj3" fmla="val 122296"/>
              <a:gd name="adj4" fmla="val 15926"/>
              <a:gd name="adj5" fmla="val 134486"/>
              <a:gd name="adj6" fmla="val 122963"/>
            </a:avLst>
          </a:prstGeom>
          <a:solidFill>
            <a:srgbClr val="E50080"/>
          </a:solidFill>
          <a:ln>
            <a:solidFill>
              <a:srgbClr val="E5008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Arguing, irritable, lash out, tantrum, meltdown</a:t>
            </a:r>
          </a:p>
        </p:txBody>
      </p:sp>
      <p:sp>
        <p:nvSpPr>
          <p:cNvPr id="10" name="Line Callout 2 9"/>
          <p:cNvSpPr/>
          <p:nvPr/>
        </p:nvSpPr>
        <p:spPr>
          <a:xfrm>
            <a:off x="6565901" y="4122738"/>
            <a:ext cx="1911894" cy="1817688"/>
          </a:xfrm>
          <a:prstGeom prst="borderCallout2">
            <a:avLst>
              <a:gd name="adj1" fmla="val -5925"/>
              <a:gd name="adj2" fmla="val 45201"/>
              <a:gd name="adj3" fmla="val -25222"/>
              <a:gd name="adj4" fmla="val 81111"/>
              <a:gd name="adj5" fmla="val -39798"/>
              <a:gd name="adj6" fmla="val 14612"/>
            </a:avLst>
          </a:prstGeom>
          <a:solidFill>
            <a:srgbClr val="8FC600"/>
          </a:solidFill>
          <a:ln>
            <a:solidFill>
              <a:srgbClr val="8FC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Run away, hide, defiance, avoidance</a:t>
            </a:r>
          </a:p>
        </p:txBody>
      </p:sp>
      <p:sp>
        <p:nvSpPr>
          <p:cNvPr id="12" name="Line Callout 2 11"/>
          <p:cNvSpPr/>
          <p:nvPr/>
        </p:nvSpPr>
        <p:spPr>
          <a:xfrm>
            <a:off x="388134" y="4149726"/>
            <a:ext cx="1808966" cy="1790700"/>
          </a:xfrm>
          <a:prstGeom prst="borderCallout2">
            <a:avLst>
              <a:gd name="adj1" fmla="val -11746"/>
              <a:gd name="adj2" fmla="val 48412"/>
              <a:gd name="adj3" fmla="val -25931"/>
              <a:gd name="adj4" fmla="val -371"/>
              <a:gd name="adj5" fmla="val -27926"/>
              <a:gd name="adj6" fmla="val 98943"/>
            </a:avLst>
          </a:prstGeom>
          <a:solidFill>
            <a:srgbClr val="0094FF"/>
          </a:solidFill>
          <a:ln>
            <a:solidFill>
              <a:srgbClr val="0094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Mind go blank, cant think clearly, not talking or moving, refusal</a:t>
            </a:r>
          </a:p>
        </p:txBody>
      </p:sp>
    </p:spTree>
    <p:extLst>
      <p:ext uri="{BB962C8B-B14F-4D97-AF65-F5344CB8AC3E}">
        <p14:creationId xmlns:p14="http://schemas.microsoft.com/office/powerpoint/2010/main" val="307121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182787" y="76859"/>
            <a:ext cx="6698658" cy="1402584"/>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3200" kern="1200">
                <a:solidFill>
                  <a:schemeClr val="tx1"/>
                </a:solidFill>
                <a:latin typeface="+mj-lt"/>
                <a:ea typeface="+mj-ea"/>
                <a:cs typeface="+mj-cs"/>
              </a:defRPr>
            </a:lvl1pPr>
          </a:lstStyle>
          <a:p>
            <a:endParaRPr lang="en-GB" dirty="0"/>
          </a:p>
        </p:txBody>
      </p:sp>
      <p:sp>
        <p:nvSpPr>
          <p:cNvPr id="2" name="Title 1"/>
          <p:cNvSpPr>
            <a:spLocks noGrp="1"/>
          </p:cNvSpPr>
          <p:nvPr>
            <p:ph type="title"/>
          </p:nvPr>
        </p:nvSpPr>
        <p:spPr>
          <a:xfrm>
            <a:off x="182787" y="136198"/>
            <a:ext cx="6569901" cy="1143000"/>
          </a:xfrm>
        </p:spPr>
        <p:txBody>
          <a:bodyPr>
            <a:noAutofit/>
          </a:bodyPr>
          <a:lstStyle/>
          <a:p>
            <a:r>
              <a:rPr lang="en-GB" sz="4000" u="sng" dirty="0"/>
              <a:t>Behaviours….</a:t>
            </a:r>
          </a:p>
        </p:txBody>
      </p:sp>
      <p:sp>
        <p:nvSpPr>
          <p:cNvPr id="4" name="Footer Placeholder 3"/>
          <p:cNvSpPr>
            <a:spLocks noGrp="1"/>
          </p:cNvSpPr>
          <p:nvPr>
            <p:ph type="ftr" sz="quarter" idx="11"/>
          </p:nvPr>
        </p:nvSpPr>
        <p:spPr/>
        <p:txBody>
          <a:bodyPr/>
          <a:lstStyle/>
          <a:p>
            <a:r>
              <a:rPr lang="en-US" dirty="0"/>
              <a:t> Zara Hussain</a:t>
            </a:r>
          </a:p>
        </p:txBody>
      </p:sp>
      <p:sp>
        <p:nvSpPr>
          <p:cNvPr id="8" name="TextBox 7"/>
          <p:cNvSpPr txBox="1"/>
          <p:nvPr/>
        </p:nvSpPr>
        <p:spPr>
          <a:xfrm>
            <a:off x="686968" y="2783133"/>
            <a:ext cx="1821600" cy="830997"/>
          </a:xfrm>
          <a:prstGeom prst="rect">
            <a:avLst/>
          </a:prstGeom>
          <a:noFill/>
        </p:spPr>
        <p:txBody>
          <a:bodyPr wrap="square" rtlCol="0">
            <a:spAutoFit/>
          </a:bodyPr>
          <a:lstStyle/>
          <a:p>
            <a:pPr algn="ctr"/>
            <a:r>
              <a:rPr lang="en-GB" sz="2400" b="1" dirty="0">
                <a:solidFill>
                  <a:schemeClr val="bg1"/>
                </a:solidFill>
              </a:rPr>
              <a:t>Avoidance Behaviour</a:t>
            </a:r>
          </a:p>
        </p:txBody>
      </p:sp>
      <p:sp>
        <p:nvSpPr>
          <p:cNvPr id="9" name="TextBox 8"/>
          <p:cNvSpPr txBox="1"/>
          <p:nvPr/>
        </p:nvSpPr>
        <p:spPr>
          <a:xfrm>
            <a:off x="3513600" y="2783133"/>
            <a:ext cx="1929600" cy="830997"/>
          </a:xfrm>
          <a:prstGeom prst="rect">
            <a:avLst/>
          </a:prstGeom>
          <a:noFill/>
        </p:spPr>
        <p:txBody>
          <a:bodyPr wrap="square" rtlCol="0">
            <a:spAutoFit/>
          </a:bodyPr>
          <a:lstStyle/>
          <a:p>
            <a:pPr algn="ctr"/>
            <a:r>
              <a:rPr lang="en-GB" sz="2400" b="1" dirty="0">
                <a:solidFill>
                  <a:schemeClr val="bg1"/>
                </a:solidFill>
              </a:rPr>
              <a:t>Safety Behaviours</a:t>
            </a:r>
          </a:p>
        </p:txBody>
      </p:sp>
      <p:sp>
        <p:nvSpPr>
          <p:cNvPr id="10" name="TextBox 9"/>
          <p:cNvSpPr txBox="1"/>
          <p:nvPr/>
        </p:nvSpPr>
        <p:spPr>
          <a:xfrm>
            <a:off x="6377851" y="2757618"/>
            <a:ext cx="1771200" cy="830997"/>
          </a:xfrm>
          <a:prstGeom prst="rect">
            <a:avLst/>
          </a:prstGeom>
          <a:noFill/>
        </p:spPr>
        <p:txBody>
          <a:bodyPr wrap="square" rtlCol="0">
            <a:spAutoFit/>
          </a:bodyPr>
          <a:lstStyle/>
          <a:p>
            <a:pPr algn="ctr"/>
            <a:r>
              <a:rPr lang="en-GB" sz="2400" b="1" dirty="0">
                <a:solidFill>
                  <a:schemeClr val="bg1"/>
                </a:solidFill>
              </a:rPr>
              <a:t>Reassurance Seeking</a:t>
            </a:r>
          </a:p>
        </p:txBody>
      </p:sp>
      <p:sp>
        <p:nvSpPr>
          <p:cNvPr id="11" name="TextBox 10"/>
          <p:cNvSpPr txBox="1"/>
          <p:nvPr/>
        </p:nvSpPr>
        <p:spPr>
          <a:xfrm>
            <a:off x="2411766" y="4908233"/>
            <a:ext cx="5280248" cy="369332"/>
          </a:xfrm>
          <a:prstGeom prst="rect">
            <a:avLst/>
          </a:prstGeom>
          <a:noFill/>
        </p:spPr>
        <p:txBody>
          <a:bodyPr wrap="square" rtlCol="0">
            <a:spAutoFit/>
          </a:bodyPr>
          <a:lstStyle/>
          <a:p>
            <a:pPr marL="285750" indent="-285750">
              <a:buFont typeface="Arial" panose="020B0604020202020204" pitchFamily="34" charset="0"/>
              <a:buChar char="•"/>
            </a:pPr>
            <a:endParaRPr lang="en-GB" dirty="0"/>
          </a:p>
        </p:txBody>
      </p:sp>
      <p:sp>
        <p:nvSpPr>
          <p:cNvPr id="13" name="TextBox 12"/>
          <p:cNvSpPr txBox="1"/>
          <p:nvPr/>
        </p:nvSpPr>
        <p:spPr>
          <a:xfrm>
            <a:off x="319769" y="4095966"/>
            <a:ext cx="2326863" cy="1938992"/>
          </a:xfrm>
          <a:prstGeom prst="rect">
            <a:avLst/>
          </a:prstGeom>
          <a:noFill/>
        </p:spPr>
        <p:txBody>
          <a:bodyPr wrap="square" rtlCol="0">
            <a:spAutoFit/>
          </a:bodyPr>
          <a:lstStyle/>
          <a:p>
            <a:pPr algn="ctr"/>
            <a:r>
              <a:rPr lang="en-GB" sz="2000" b="1" dirty="0"/>
              <a:t>Avoidance keeps fears going and there is never an opportunity to develop coping skills</a:t>
            </a:r>
          </a:p>
        </p:txBody>
      </p:sp>
      <p:sp>
        <p:nvSpPr>
          <p:cNvPr id="14" name="TextBox 13"/>
          <p:cNvSpPr txBox="1"/>
          <p:nvPr/>
        </p:nvSpPr>
        <p:spPr>
          <a:xfrm>
            <a:off x="6624231" y="4126939"/>
            <a:ext cx="1981200" cy="1323439"/>
          </a:xfrm>
          <a:prstGeom prst="rect">
            <a:avLst/>
          </a:prstGeom>
          <a:noFill/>
        </p:spPr>
        <p:txBody>
          <a:bodyPr wrap="square" rtlCol="0">
            <a:spAutoFit/>
          </a:bodyPr>
          <a:lstStyle/>
          <a:p>
            <a:pPr algn="ctr"/>
            <a:r>
              <a:rPr lang="en-GB" sz="2000" b="1" dirty="0"/>
              <a:t>This can prevent children from learning to cope independently</a:t>
            </a:r>
          </a:p>
        </p:txBody>
      </p:sp>
      <p:sp>
        <p:nvSpPr>
          <p:cNvPr id="15" name="TextBox 14"/>
          <p:cNvSpPr txBox="1"/>
          <p:nvPr/>
        </p:nvSpPr>
        <p:spPr>
          <a:xfrm>
            <a:off x="3527662" y="4102212"/>
            <a:ext cx="2151642" cy="1631216"/>
          </a:xfrm>
          <a:prstGeom prst="rect">
            <a:avLst/>
          </a:prstGeom>
          <a:noFill/>
        </p:spPr>
        <p:txBody>
          <a:bodyPr wrap="square" rtlCol="0">
            <a:spAutoFit/>
          </a:bodyPr>
          <a:lstStyle/>
          <a:p>
            <a:pPr algn="ctr"/>
            <a:r>
              <a:rPr lang="en-GB" sz="2000" b="1" dirty="0"/>
              <a:t>This makes the child feel safe, but they also prevent the child from facing their fears.</a:t>
            </a:r>
          </a:p>
        </p:txBody>
      </p:sp>
      <p:sp>
        <p:nvSpPr>
          <p:cNvPr id="7" name="Rectangle 6"/>
          <p:cNvSpPr/>
          <p:nvPr/>
        </p:nvSpPr>
        <p:spPr>
          <a:xfrm>
            <a:off x="-1359853" y="128072"/>
            <a:ext cx="2954655" cy="369332"/>
          </a:xfrm>
          <a:prstGeom prst="rect">
            <a:avLst/>
          </a:prstGeom>
        </p:spPr>
        <p:txBody>
          <a:bodyPr wrap="none">
            <a:spAutoFit/>
          </a:bodyPr>
          <a:lstStyle/>
          <a:p>
            <a:r>
              <a:rPr lang="en-GB" dirty="0"/>
              <a:t>						</a:t>
            </a:r>
          </a:p>
        </p:txBody>
      </p:sp>
      <p:sp>
        <p:nvSpPr>
          <p:cNvPr id="17" name="Rounded Rectangle 16"/>
          <p:cNvSpPr/>
          <p:nvPr/>
        </p:nvSpPr>
        <p:spPr>
          <a:xfrm>
            <a:off x="152015" y="1417334"/>
            <a:ext cx="2758440" cy="1459700"/>
          </a:xfrm>
          <a:prstGeom prst="roundRect">
            <a:avLst/>
          </a:prstGeom>
          <a:solidFill>
            <a:srgbClr val="0094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b="1" dirty="0"/>
              <a:t>Avoidance Behaviours</a:t>
            </a:r>
          </a:p>
        </p:txBody>
      </p:sp>
      <p:sp>
        <p:nvSpPr>
          <p:cNvPr id="22" name="Rounded Rectangle 21"/>
          <p:cNvSpPr/>
          <p:nvPr/>
        </p:nvSpPr>
        <p:spPr>
          <a:xfrm>
            <a:off x="3171931" y="1441465"/>
            <a:ext cx="2758440" cy="1459700"/>
          </a:xfrm>
          <a:prstGeom prst="roundRect">
            <a:avLst/>
          </a:prstGeom>
          <a:solidFill>
            <a:srgbClr val="8FC6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b="1" dirty="0"/>
              <a:t>Safety Behaviours</a:t>
            </a:r>
          </a:p>
        </p:txBody>
      </p:sp>
      <p:sp>
        <p:nvSpPr>
          <p:cNvPr id="23" name="Rounded Rectangle 22"/>
          <p:cNvSpPr/>
          <p:nvPr/>
        </p:nvSpPr>
        <p:spPr>
          <a:xfrm>
            <a:off x="6204101" y="1504240"/>
            <a:ext cx="2758440" cy="1459700"/>
          </a:xfrm>
          <a:prstGeom prst="roundRect">
            <a:avLst/>
          </a:prstGeom>
          <a:solidFill>
            <a:srgbClr val="E5008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b="1" dirty="0"/>
              <a:t>Reassurance Behaviours</a:t>
            </a:r>
          </a:p>
        </p:txBody>
      </p:sp>
      <p:sp>
        <p:nvSpPr>
          <p:cNvPr id="18" name="Down Arrow 17"/>
          <p:cNvSpPr/>
          <p:nvPr/>
        </p:nvSpPr>
        <p:spPr>
          <a:xfrm>
            <a:off x="1371600" y="3015170"/>
            <a:ext cx="223202" cy="78179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5" name="Down Arrow 24"/>
          <p:cNvSpPr/>
          <p:nvPr/>
        </p:nvSpPr>
        <p:spPr>
          <a:xfrm>
            <a:off x="4572000" y="3088490"/>
            <a:ext cx="223202" cy="78179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6" name="Down Arrow 25"/>
          <p:cNvSpPr/>
          <p:nvPr/>
        </p:nvSpPr>
        <p:spPr>
          <a:xfrm>
            <a:off x="7548233" y="3112435"/>
            <a:ext cx="223202" cy="78179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1550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1000"/>
                                        <p:tgtEl>
                                          <p:spTgt spid="22"/>
                                        </p:tgtEl>
                                      </p:cBhvr>
                                    </p:animEffect>
                                    <p:anim calcmode="lin" valueType="num">
                                      <p:cBhvr>
                                        <p:cTn id="24" dur="1000" fill="hold"/>
                                        <p:tgtEl>
                                          <p:spTgt spid="22"/>
                                        </p:tgtEl>
                                        <p:attrNameLst>
                                          <p:attrName>ppt_x</p:attrName>
                                        </p:attrNameLst>
                                      </p:cBhvr>
                                      <p:tavLst>
                                        <p:tav tm="0">
                                          <p:val>
                                            <p:strVal val="#ppt_x"/>
                                          </p:val>
                                        </p:tav>
                                        <p:tav tm="100000">
                                          <p:val>
                                            <p:strVal val="#ppt_x"/>
                                          </p:val>
                                        </p:tav>
                                      </p:tavLst>
                                    </p:anim>
                                    <p:anim calcmode="lin" valueType="num">
                                      <p:cBhvr>
                                        <p:cTn id="25" dur="1000" fill="hold"/>
                                        <p:tgtEl>
                                          <p:spTgt spid="22"/>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anim calcmode="lin" valueType="num">
                                      <p:cBhvr>
                                        <p:cTn id="29" dur="1000" fill="hold"/>
                                        <p:tgtEl>
                                          <p:spTgt spid="25"/>
                                        </p:tgtEl>
                                        <p:attrNameLst>
                                          <p:attrName>ppt_x</p:attrName>
                                        </p:attrNameLst>
                                      </p:cBhvr>
                                      <p:tavLst>
                                        <p:tav tm="0">
                                          <p:val>
                                            <p:strVal val="#ppt_x"/>
                                          </p:val>
                                        </p:tav>
                                        <p:tav tm="100000">
                                          <p:val>
                                            <p:strVal val="#ppt_x"/>
                                          </p:val>
                                        </p:tav>
                                      </p:tavLst>
                                    </p:anim>
                                    <p:anim calcmode="lin" valueType="num">
                                      <p:cBhvr>
                                        <p:cTn id="3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1000"/>
                                        <p:tgtEl>
                                          <p:spTgt spid="23"/>
                                        </p:tgtEl>
                                      </p:cBhvr>
                                    </p:animEffect>
                                    <p:anim calcmode="lin" valueType="num">
                                      <p:cBhvr>
                                        <p:cTn id="40" dur="1000" fill="hold"/>
                                        <p:tgtEl>
                                          <p:spTgt spid="23"/>
                                        </p:tgtEl>
                                        <p:attrNameLst>
                                          <p:attrName>ppt_x</p:attrName>
                                        </p:attrNameLst>
                                      </p:cBhvr>
                                      <p:tavLst>
                                        <p:tav tm="0">
                                          <p:val>
                                            <p:strVal val="#ppt_x"/>
                                          </p:val>
                                        </p:tav>
                                        <p:tav tm="100000">
                                          <p:val>
                                            <p:strVal val="#ppt_x"/>
                                          </p:val>
                                        </p:tav>
                                      </p:tavLst>
                                    </p:anim>
                                    <p:anim calcmode="lin" valueType="num">
                                      <p:cBhvr>
                                        <p:cTn id="41" dur="1000" fill="hold"/>
                                        <p:tgtEl>
                                          <p:spTgt spid="23"/>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1000"/>
                                        <p:tgtEl>
                                          <p:spTgt spid="26"/>
                                        </p:tgtEl>
                                      </p:cBhvr>
                                    </p:animEffect>
                                    <p:anim calcmode="lin" valueType="num">
                                      <p:cBhvr>
                                        <p:cTn id="45" dur="1000" fill="hold"/>
                                        <p:tgtEl>
                                          <p:spTgt spid="26"/>
                                        </p:tgtEl>
                                        <p:attrNameLst>
                                          <p:attrName>ppt_x</p:attrName>
                                        </p:attrNameLst>
                                      </p:cBhvr>
                                      <p:tavLst>
                                        <p:tav tm="0">
                                          <p:val>
                                            <p:strVal val="#ppt_x"/>
                                          </p:val>
                                        </p:tav>
                                        <p:tav tm="100000">
                                          <p:val>
                                            <p:strVal val="#ppt_x"/>
                                          </p:val>
                                        </p:tav>
                                      </p:tavLst>
                                    </p:anim>
                                    <p:anim calcmode="lin" valueType="num">
                                      <p:cBhvr>
                                        <p:cTn id="4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7" grpId="0" animBg="1"/>
      <p:bldP spid="22" grpId="0" animBg="1"/>
      <p:bldP spid="23" grpId="0" animBg="1"/>
      <p:bldP spid="18" grpId="0" animBg="1"/>
      <p:bldP spid="25" grpId="0"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0154" y="4943770"/>
            <a:ext cx="7825030" cy="1692708"/>
          </a:xfrm>
        </p:spPr>
        <p:txBody>
          <a:bodyPr/>
          <a:lstStyle/>
          <a:p>
            <a:pPr algn="ctr"/>
            <a:r>
              <a:rPr lang="en-GB" dirty="0"/>
              <a:t>Can you think of any physical symptoms of anxiety? </a:t>
            </a:r>
          </a:p>
        </p:txBody>
      </p:sp>
      <p:pic>
        <p:nvPicPr>
          <p:cNvPr id="4" name="Content Placeholder 3"/>
          <p:cNvPicPr>
            <a:picLocks noGrp="1" noChangeAspect="1"/>
          </p:cNvPicPr>
          <p:nvPr>
            <p:ph idx="1"/>
          </p:nvPr>
        </p:nvPicPr>
        <p:blipFill>
          <a:blip r:embed="rId3"/>
          <a:stretch>
            <a:fillRect/>
          </a:stretch>
        </p:blipFill>
        <p:spPr>
          <a:xfrm>
            <a:off x="2321432" y="1588534"/>
            <a:ext cx="4562475" cy="3724275"/>
          </a:xfrm>
          <a:prstGeom prst="rect">
            <a:avLst/>
          </a:prstGeom>
        </p:spPr>
      </p:pic>
      <p:sp>
        <p:nvSpPr>
          <p:cNvPr id="3" name="TextBox 2"/>
          <p:cNvSpPr txBox="1"/>
          <p:nvPr/>
        </p:nvSpPr>
        <p:spPr>
          <a:xfrm>
            <a:off x="389708" y="205940"/>
            <a:ext cx="2908443" cy="707886"/>
          </a:xfrm>
          <a:prstGeom prst="rect">
            <a:avLst/>
          </a:prstGeom>
          <a:noFill/>
        </p:spPr>
        <p:txBody>
          <a:bodyPr wrap="square" rtlCol="0">
            <a:spAutoFit/>
          </a:bodyPr>
          <a:lstStyle/>
          <a:p>
            <a:r>
              <a:rPr lang="en-GB" sz="4000" u="sng" dirty="0">
                <a:latin typeface="+mj-lt"/>
              </a:rPr>
              <a:t>Body</a:t>
            </a:r>
            <a:endParaRPr lang="en-GB" sz="3200" u="sng" dirty="0">
              <a:latin typeface="+mj-lt"/>
            </a:endParaRPr>
          </a:p>
        </p:txBody>
      </p:sp>
    </p:spTree>
    <p:extLst>
      <p:ext uri="{BB962C8B-B14F-4D97-AF65-F5344CB8AC3E}">
        <p14:creationId xmlns:p14="http://schemas.microsoft.com/office/powerpoint/2010/main" val="3646658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6413863" cy="1143000"/>
          </a:xfrm>
        </p:spPr>
        <p:txBody>
          <a:bodyPr>
            <a:noAutofit/>
          </a:bodyPr>
          <a:lstStyle/>
          <a:p>
            <a:r>
              <a:rPr lang="en-GB" sz="4000" u="sng" dirty="0"/>
              <a:t>Physical symptoms of anxiety </a:t>
            </a:r>
          </a:p>
        </p:txBody>
      </p:sp>
      <p:pic>
        <p:nvPicPr>
          <p:cNvPr id="5122" name="Picture 2" descr="Headache Cartoon High Res Stock Images | Shutterstock"/>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4946" t="13538" r="14243" b="20239"/>
          <a:stretch/>
        </p:blipFill>
        <p:spPr bwMode="auto">
          <a:xfrm>
            <a:off x="3734539" y="1337809"/>
            <a:ext cx="2388543" cy="24056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6435288" y="3953486"/>
            <a:ext cx="1967849" cy="2858804"/>
          </a:xfrm>
          <a:prstGeom prst="rect">
            <a:avLst/>
          </a:prstGeom>
        </p:spPr>
      </p:pic>
      <p:pic>
        <p:nvPicPr>
          <p:cNvPr id="5" name="Picture 4"/>
          <p:cNvPicPr>
            <a:picLocks noChangeAspect="1"/>
          </p:cNvPicPr>
          <p:nvPr/>
        </p:nvPicPr>
        <p:blipFill>
          <a:blip r:embed="rId5"/>
          <a:stretch>
            <a:fillRect/>
          </a:stretch>
        </p:blipFill>
        <p:spPr>
          <a:xfrm>
            <a:off x="132415" y="1600518"/>
            <a:ext cx="1924050" cy="3305175"/>
          </a:xfrm>
          <a:prstGeom prst="rect">
            <a:avLst/>
          </a:prstGeom>
        </p:spPr>
      </p:pic>
      <p:pic>
        <p:nvPicPr>
          <p:cNvPr id="5124" name="Picture 4" descr="Child Vomiting Cartoon Images, Stock Photos &amp;amp; Vectors | Shutterstock"/>
          <p:cNvPicPr>
            <a:picLocks noChangeAspect="1" noChangeArrowheads="1"/>
          </p:cNvPicPr>
          <p:nvPr/>
        </p:nvPicPr>
        <p:blipFill rotWithShape="1">
          <a:blip r:embed="rId6">
            <a:extLst>
              <a:ext uri="{28A0092B-C50C-407E-A947-70E740481C1C}">
                <a14:useLocalDpi xmlns:a14="http://schemas.microsoft.com/office/drawing/2010/main" val="0"/>
              </a:ext>
            </a:extLst>
          </a:blip>
          <a:srcRect l="13227" t="4239" r="9386" b="12161"/>
          <a:stretch/>
        </p:blipFill>
        <p:spPr bwMode="auto">
          <a:xfrm>
            <a:off x="1564749" y="4223968"/>
            <a:ext cx="1916482" cy="2229633"/>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Caring For Children&amp;#39;s Stomach In Summers | Dr. Ravi Kiran"/>
          <p:cNvPicPr>
            <a:picLocks noChangeAspect="1" noChangeArrowheads="1"/>
          </p:cNvPicPr>
          <p:nvPr/>
        </p:nvPicPr>
        <p:blipFill rotWithShape="1">
          <a:blip r:embed="rId7">
            <a:extLst>
              <a:ext uri="{28A0092B-C50C-407E-A947-70E740481C1C}">
                <a14:useLocalDpi xmlns:a14="http://schemas.microsoft.com/office/drawing/2010/main" val="0"/>
              </a:ext>
            </a:extLst>
          </a:blip>
          <a:srcRect l="19239" t="4229" r="16267" b="17624"/>
          <a:stretch/>
        </p:blipFill>
        <p:spPr bwMode="auto">
          <a:xfrm>
            <a:off x="4009785" y="3952939"/>
            <a:ext cx="2222528" cy="2693096"/>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Rapid Vector Images (over 8,600)"/>
          <p:cNvPicPr>
            <a:picLocks noChangeAspect="1" noChangeArrowheads="1"/>
          </p:cNvPicPr>
          <p:nvPr/>
        </p:nvPicPr>
        <p:blipFill rotWithShape="1">
          <a:blip r:embed="rId8">
            <a:extLst>
              <a:ext uri="{28A0092B-C50C-407E-A947-70E740481C1C}">
                <a14:useLocalDpi xmlns:a14="http://schemas.microsoft.com/office/drawing/2010/main" val="0"/>
              </a:ext>
            </a:extLst>
          </a:blip>
          <a:srcRect l="8056" t="-192919" r="17902" b="218749"/>
          <a:stretch/>
        </p:blipFill>
        <p:spPr bwMode="auto">
          <a:xfrm>
            <a:off x="551145" y="-1014608"/>
            <a:ext cx="1678488" cy="1766170"/>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Rapid Vector Images (over 8,600)"/>
          <p:cNvPicPr>
            <a:picLocks noChangeAspect="1" noChangeArrowheads="1"/>
          </p:cNvPicPr>
          <p:nvPr/>
        </p:nvPicPr>
        <p:blipFill rotWithShape="1">
          <a:blip r:embed="rId8">
            <a:extLst>
              <a:ext uri="{28A0092B-C50C-407E-A947-70E740481C1C}">
                <a14:useLocalDpi xmlns:a14="http://schemas.microsoft.com/office/drawing/2010/main" val="0"/>
              </a:ext>
            </a:extLst>
          </a:blip>
          <a:srcRect l="-88408" t="-96659" r="96364" b="124066"/>
          <a:stretch/>
        </p:blipFill>
        <p:spPr bwMode="auto">
          <a:xfrm>
            <a:off x="155575" y="-926926"/>
            <a:ext cx="2086584" cy="17285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9"/>
          <a:srcRect l="18505" t="5945" r="7453" b="21989"/>
          <a:stretch/>
        </p:blipFill>
        <p:spPr>
          <a:xfrm>
            <a:off x="2440528" y="2237420"/>
            <a:ext cx="1678488" cy="1716066"/>
          </a:xfrm>
          <a:prstGeom prst="rect">
            <a:avLst/>
          </a:prstGeom>
        </p:spPr>
      </p:pic>
      <p:pic>
        <p:nvPicPr>
          <p:cNvPr id="7" name="Picture 6"/>
          <p:cNvPicPr>
            <a:picLocks noChangeAspect="1"/>
          </p:cNvPicPr>
          <p:nvPr/>
        </p:nvPicPr>
        <p:blipFill rotWithShape="1">
          <a:blip r:embed="rId10"/>
          <a:srcRect r="3446" b="10553"/>
          <a:stretch/>
        </p:blipFill>
        <p:spPr>
          <a:xfrm>
            <a:off x="6123082" y="1305186"/>
            <a:ext cx="2602688" cy="2385534"/>
          </a:xfrm>
          <a:prstGeom prst="rect">
            <a:avLst/>
          </a:prstGeom>
        </p:spPr>
      </p:pic>
    </p:spTree>
    <p:extLst>
      <p:ext uri="{BB962C8B-B14F-4D97-AF65-F5344CB8AC3E}">
        <p14:creationId xmlns:p14="http://schemas.microsoft.com/office/powerpoint/2010/main" val="575299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124"/>
                                        </p:tgtEl>
                                        <p:attrNameLst>
                                          <p:attrName>style.visibility</p:attrName>
                                        </p:attrNameLst>
                                      </p:cBhvr>
                                      <p:to>
                                        <p:strVal val="visible"/>
                                      </p:to>
                                    </p:set>
                                    <p:animEffect transition="in" filter="fade">
                                      <p:cBhvr>
                                        <p:cTn id="17" dur="1000"/>
                                        <p:tgtEl>
                                          <p:spTgt spid="5124"/>
                                        </p:tgtEl>
                                      </p:cBhvr>
                                    </p:animEffect>
                                    <p:anim calcmode="lin" valueType="num">
                                      <p:cBhvr>
                                        <p:cTn id="18" dur="1000" fill="hold"/>
                                        <p:tgtEl>
                                          <p:spTgt spid="5124"/>
                                        </p:tgtEl>
                                        <p:attrNameLst>
                                          <p:attrName>ppt_x</p:attrName>
                                        </p:attrNameLst>
                                      </p:cBhvr>
                                      <p:tavLst>
                                        <p:tav tm="0">
                                          <p:val>
                                            <p:strVal val="#ppt_x"/>
                                          </p:val>
                                        </p:tav>
                                        <p:tav tm="100000">
                                          <p:val>
                                            <p:strVal val="#ppt_x"/>
                                          </p:val>
                                        </p:tav>
                                      </p:tavLst>
                                    </p:anim>
                                    <p:anim calcmode="lin" valueType="num">
                                      <p:cBhvr>
                                        <p:cTn id="19" dur="1000" fill="hold"/>
                                        <p:tgtEl>
                                          <p:spTgt spid="512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128"/>
                                        </p:tgtEl>
                                        <p:attrNameLst>
                                          <p:attrName>style.visibility</p:attrName>
                                        </p:attrNameLst>
                                      </p:cBhvr>
                                      <p:to>
                                        <p:strVal val="visible"/>
                                      </p:to>
                                    </p:set>
                                    <p:animEffect transition="in" filter="fade">
                                      <p:cBhvr>
                                        <p:cTn id="22" dur="1000"/>
                                        <p:tgtEl>
                                          <p:spTgt spid="5128"/>
                                        </p:tgtEl>
                                      </p:cBhvr>
                                    </p:animEffect>
                                    <p:anim calcmode="lin" valueType="num">
                                      <p:cBhvr>
                                        <p:cTn id="23" dur="1000" fill="hold"/>
                                        <p:tgtEl>
                                          <p:spTgt spid="5128"/>
                                        </p:tgtEl>
                                        <p:attrNameLst>
                                          <p:attrName>ppt_x</p:attrName>
                                        </p:attrNameLst>
                                      </p:cBhvr>
                                      <p:tavLst>
                                        <p:tav tm="0">
                                          <p:val>
                                            <p:strVal val="#ppt_x"/>
                                          </p:val>
                                        </p:tav>
                                        <p:tav tm="100000">
                                          <p:val>
                                            <p:strVal val="#ppt_x"/>
                                          </p:val>
                                        </p:tav>
                                      </p:tavLst>
                                    </p:anim>
                                    <p:anim calcmode="lin" valueType="num">
                                      <p:cBhvr>
                                        <p:cTn id="24" dur="1000" fill="hold"/>
                                        <p:tgtEl>
                                          <p:spTgt spid="512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122"/>
                                        </p:tgtEl>
                                        <p:attrNameLst>
                                          <p:attrName>style.visibility</p:attrName>
                                        </p:attrNameLst>
                                      </p:cBhvr>
                                      <p:to>
                                        <p:strVal val="visible"/>
                                      </p:to>
                                    </p:set>
                                    <p:animEffect transition="in" filter="fade">
                                      <p:cBhvr>
                                        <p:cTn id="27" dur="1000"/>
                                        <p:tgtEl>
                                          <p:spTgt spid="5122"/>
                                        </p:tgtEl>
                                      </p:cBhvr>
                                    </p:animEffect>
                                    <p:anim calcmode="lin" valueType="num">
                                      <p:cBhvr>
                                        <p:cTn id="28" dur="1000" fill="hold"/>
                                        <p:tgtEl>
                                          <p:spTgt spid="5122"/>
                                        </p:tgtEl>
                                        <p:attrNameLst>
                                          <p:attrName>ppt_x</p:attrName>
                                        </p:attrNameLst>
                                      </p:cBhvr>
                                      <p:tavLst>
                                        <p:tav tm="0">
                                          <p:val>
                                            <p:strVal val="#ppt_x"/>
                                          </p:val>
                                        </p:tav>
                                        <p:tav tm="100000">
                                          <p:val>
                                            <p:strVal val="#ppt_x"/>
                                          </p:val>
                                        </p:tav>
                                      </p:tavLst>
                                    </p:anim>
                                    <p:anim calcmode="lin" valueType="num">
                                      <p:cBhvr>
                                        <p:cTn id="29" dur="1000" fill="hold"/>
                                        <p:tgtEl>
                                          <p:spTgt spid="512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1000"/>
                                        <p:tgtEl>
                                          <p:spTgt spid="4"/>
                                        </p:tgtEl>
                                      </p:cBhvr>
                                    </p:animEffect>
                                    <p:anim calcmode="lin" valueType="num">
                                      <p:cBhvr>
                                        <p:cTn id="38" dur="1000" fill="hold"/>
                                        <p:tgtEl>
                                          <p:spTgt spid="4"/>
                                        </p:tgtEl>
                                        <p:attrNameLst>
                                          <p:attrName>ppt_x</p:attrName>
                                        </p:attrNameLst>
                                      </p:cBhvr>
                                      <p:tavLst>
                                        <p:tav tm="0">
                                          <p:val>
                                            <p:strVal val="#ppt_x"/>
                                          </p:val>
                                        </p:tav>
                                        <p:tav tm="100000">
                                          <p:val>
                                            <p:strVal val="#ppt_x"/>
                                          </p:val>
                                        </p:tav>
                                      </p:tavLst>
                                    </p:anim>
                                    <p:anim calcmode="lin" valueType="num">
                                      <p:cBhvr>
                                        <p:cTn id="3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457200" y="156392"/>
            <a:ext cx="6424246" cy="1402584"/>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3200" kern="1200">
                <a:solidFill>
                  <a:schemeClr val="tx1"/>
                </a:solidFill>
                <a:latin typeface="+mj-lt"/>
                <a:ea typeface="+mj-ea"/>
                <a:cs typeface="+mj-cs"/>
              </a:defRPr>
            </a:lvl1pPr>
          </a:lstStyle>
          <a:p>
            <a:endParaRPr lang="en-GB" dirty="0"/>
          </a:p>
        </p:txBody>
      </p:sp>
      <p:sp>
        <p:nvSpPr>
          <p:cNvPr id="2" name="Title 1"/>
          <p:cNvSpPr>
            <a:spLocks noGrp="1"/>
          </p:cNvSpPr>
          <p:nvPr>
            <p:ph type="title"/>
          </p:nvPr>
        </p:nvSpPr>
        <p:spPr/>
        <p:txBody>
          <a:bodyPr/>
          <a:lstStyle/>
          <a:p>
            <a:r>
              <a:rPr lang="en-GB" sz="4000" u="sng" dirty="0"/>
              <a:t>ANXIETY</a:t>
            </a:r>
            <a:endParaRPr lang="en-GB" u="sng" dirty="0"/>
          </a:p>
        </p:txBody>
      </p:sp>
      <p:sp>
        <p:nvSpPr>
          <p:cNvPr id="4" name="Content Placeholder 3"/>
          <p:cNvSpPr>
            <a:spLocks noGrp="1"/>
          </p:cNvSpPr>
          <p:nvPr>
            <p:ph idx="1"/>
          </p:nvPr>
        </p:nvSpPr>
        <p:spPr/>
        <p:txBody>
          <a:bodyPr/>
          <a:lstStyle/>
          <a:p>
            <a:pPr marL="0" indent="0">
              <a:buNone/>
            </a:pPr>
            <a:endParaRPr lang="en-GB" dirty="0"/>
          </a:p>
          <a:p>
            <a:pPr marL="0" indent="0">
              <a:buNone/>
            </a:pPr>
            <a:r>
              <a:rPr lang="en-GB" dirty="0">
                <a:solidFill>
                  <a:schemeClr val="tx1"/>
                </a:solidFill>
              </a:rPr>
              <a:t>Write down the words that come to mind when you think about anxiety.</a:t>
            </a:r>
          </a:p>
          <a:p>
            <a:pPr marL="0" indent="0">
              <a:buNone/>
            </a:pPr>
            <a:endParaRPr lang="en-GB" dirty="0">
              <a:solidFill>
                <a:schemeClr val="tx1"/>
              </a:solidFill>
            </a:endParaRPr>
          </a:p>
          <a:p>
            <a:pPr marL="0" indent="0">
              <a:buNone/>
            </a:pPr>
            <a:r>
              <a:rPr lang="en-GB" dirty="0">
                <a:solidFill>
                  <a:schemeClr val="tx1"/>
                </a:solidFill>
              </a:rPr>
              <a:t>What does anxiety mean to you and your family?</a:t>
            </a:r>
          </a:p>
          <a:p>
            <a:pPr marL="0" indent="0">
              <a:buNone/>
            </a:pPr>
            <a:endParaRPr lang="en-GB" dirty="0">
              <a:solidFill>
                <a:schemeClr val="tx1"/>
              </a:solidFill>
            </a:endParaRPr>
          </a:p>
          <a:p>
            <a:pPr marL="0" indent="0">
              <a:buNone/>
            </a:pPr>
            <a:r>
              <a:rPr lang="en-GB" dirty="0">
                <a:solidFill>
                  <a:schemeClr val="tx1"/>
                </a:solidFill>
              </a:rPr>
              <a:t>“Anxiety is defined by persistent, excessive worries that don’t go away even in the absence of a stressor. ”</a:t>
            </a:r>
          </a:p>
          <a:p>
            <a:pPr marL="0" indent="0" algn="r">
              <a:buNone/>
            </a:pPr>
            <a:r>
              <a:rPr lang="en-GB" sz="1400" i="1" dirty="0">
                <a:solidFill>
                  <a:schemeClr val="tx1"/>
                </a:solidFill>
              </a:rPr>
              <a:t>Ref American Psychological Association ,2019 </a:t>
            </a:r>
          </a:p>
          <a:p>
            <a:pPr marL="0" indent="0">
              <a:buNone/>
            </a:pPr>
            <a:endParaRPr lang="en-GB" dirty="0">
              <a:solidFill>
                <a:schemeClr val="tx1"/>
              </a:solidFill>
            </a:endParaRPr>
          </a:p>
          <a:p>
            <a:pPr marL="0" indent="0">
              <a:buNone/>
            </a:pPr>
            <a:endParaRPr lang="en-GB" dirty="0"/>
          </a:p>
        </p:txBody>
      </p:sp>
    </p:spTree>
    <p:extLst>
      <p:ext uri="{BB962C8B-B14F-4D97-AF65-F5344CB8AC3E}">
        <p14:creationId xmlns:p14="http://schemas.microsoft.com/office/powerpoint/2010/main" val="3163524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u="sng" dirty="0"/>
              <a:t>Physical feedback loop </a:t>
            </a:r>
          </a:p>
        </p:txBody>
      </p:sp>
      <p:pic>
        <p:nvPicPr>
          <p:cNvPr id="4" name="Content Placeholder 3"/>
          <p:cNvPicPr>
            <a:picLocks noGrp="1" noChangeAspect="1"/>
          </p:cNvPicPr>
          <p:nvPr>
            <p:ph idx="1"/>
          </p:nvPr>
        </p:nvPicPr>
        <p:blipFill>
          <a:blip r:embed="rId3"/>
          <a:stretch>
            <a:fillRect/>
          </a:stretch>
        </p:blipFill>
        <p:spPr>
          <a:xfrm>
            <a:off x="6339714" y="4474453"/>
            <a:ext cx="1676545" cy="1713124"/>
          </a:xfrm>
          <a:prstGeom prst="rect">
            <a:avLst/>
          </a:prstGeom>
        </p:spPr>
      </p:pic>
      <p:sp>
        <p:nvSpPr>
          <p:cNvPr id="6" name="Cloud Callout 5"/>
          <p:cNvSpPr/>
          <p:nvPr/>
        </p:nvSpPr>
        <p:spPr>
          <a:xfrm>
            <a:off x="2592778" y="1765299"/>
            <a:ext cx="3809928" cy="2057400"/>
          </a:xfrm>
          <a:prstGeom prst="cloudCallout">
            <a:avLst/>
          </a:prstGeom>
          <a:solidFill>
            <a:srgbClr val="0094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Something bad will happen </a:t>
            </a:r>
          </a:p>
        </p:txBody>
      </p:sp>
      <p:sp>
        <p:nvSpPr>
          <p:cNvPr id="7" name="Up Arrow 6"/>
          <p:cNvSpPr/>
          <p:nvPr/>
        </p:nvSpPr>
        <p:spPr>
          <a:xfrm>
            <a:off x="639827" y="3502215"/>
            <a:ext cx="472440" cy="2331720"/>
          </a:xfrm>
          <a:prstGeom prst="upArrow">
            <a:avLst/>
          </a:prstGeom>
          <a:solidFill>
            <a:srgbClr val="6500B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TextBox 7"/>
          <p:cNvSpPr txBox="1"/>
          <p:nvPr/>
        </p:nvSpPr>
        <p:spPr>
          <a:xfrm>
            <a:off x="1532618" y="4335373"/>
            <a:ext cx="1661087" cy="923330"/>
          </a:xfrm>
          <a:prstGeom prst="rect">
            <a:avLst/>
          </a:prstGeom>
          <a:noFill/>
        </p:spPr>
        <p:txBody>
          <a:bodyPr wrap="square" rtlCol="0">
            <a:spAutoFit/>
          </a:bodyPr>
          <a:lstStyle/>
          <a:p>
            <a:r>
              <a:rPr lang="en-GB" dirty="0"/>
              <a:t>Increase anxiety response</a:t>
            </a:r>
          </a:p>
        </p:txBody>
      </p:sp>
      <p:sp>
        <p:nvSpPr>
          <p:cNvPr id="10" name="Left-Up Arrow 9"/>
          <p:cNvSpPr/>
          <p:nvPr/>
        </p:nvSpPr>
        <p:spPr>
          <a:xfrm rot="10800000">
            <a:off x="625821" y="2110777"/>
            <a:ext cx="1127760" cy="716280"/>
          </a:xfrm>
          <a:prstGeom prst="leftUpArrow">
            <a:avLst/>
          </a:prstGeom>
          <a:gradFill>
            <a:gsLst>
              <a:gs pos="100000">
                <a:srgbClr val="8FC6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2" name="Picture 11"/>
          <p:cNvPicPr>
            <a:picLocks noChangeAspect="1"/>
          </p:cNvPicPr>
          <p:nvPr/>
        </p:nvPicPr>
        <p:blipFill>
          <a:blip r:embed="rId4"/>
          <a:stretch>
            <a:fillRect/>
          </a:stretch>
        </p:blipFill>
        <p:spPr>
          <a:xfrm rot="5400000">
            <a:off x="6744990" y="2656298"/>
            <a:ext cx="1231499" cy="823031"/>
          </a:xfrm>
          <a:prstGeom prst="rect">
            <a:avLst/>
          </a:prstGeom>
        </p:spPr>
      </p:pic>
      <p:sp>
        <p:nvSpPr>
          <p:cNvPr id="14" name="Left-Right Arrow 13"/>
          <p:cNvSpPr/>
          <p:nvPr/>
        </p:nvSpPr>
        <p:spPr>
          <a:xfrm>
            <a:off x="3193705" y="5331015"/>
            <a:ext cx="2606204" cy="502920"/>
          </a:xfrm>
          <a:prstGeom prst="leftRightArrow">
            <a:avLst/>
          </a:prstGeom>
          <a:gradFill>
            <a:gsLst>
              <a:gs pos="100000">
                <a:srgbClr val="E5008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978634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91014"/>
            <a:ext cx="8229600" cy="4435149"/>
          </a:xfrm>
        </p:spPr>
        <p:txBody>
          <a:bodyPr>
            <a:normAutofit lnSpcReduction="10000"/>
          </a:bodyPr>
          <a:lstStyle/>
          <a:p>
            <a:r>
              <a:rPr lang="en-GB" dirty="0">
                <a:solidFill>
                  <a:schemeClr val="tx1"/>
                </a:solidFill>
              </a:rPr>
              <a:t>Anxious thinking- worst case scenario</a:t>
            </a:r>
          </a:p>
          <a:p>
            <a:endParaRPr lang="en-GB" dirty="0">
              <a:solidFill>
                <a:schemeClr val="tx1"/>
              </a:solidFill>
            </a:endParaRPr>
          </a:p>
          <a:p>
            <a:r>
              <a:rPr lang="en-GB" dirty="0">
                <a:solidFill>
                  <a:schemeClr val="tx1"/>
                </a:solidFill>
              </a:rPr>
              <a:t>Behaviours- Fight/ Flight/ Freeze, can develop unhelpful safety behaviours, excessive reassurance seeking, avoidance</a:t>
            </a:r>
          </a:p>
          <a:p>
            <a:endParaRPr lang="en-GB" dirty="0">
              <a:solidFill>
                <a:schemeClr val="tx1"/>
              </a:solidFill>
            </a:endParaRPr>
          </a:p>
          <a:p>
            <a:r>
              <a:rPr lang="en-GB" dirty="0">
                <a:solidFill>
                  <a:schemeClr val="tx1"/>
                </a:solidFill>
              </a:rPr>
              <a:t>Physical Symptoms- many and varied </a:t>
            </a:r>
          </a:p>
          <a:p>
            <a:endParaRPr lang="en-GB" dirty="0">
              <a:solidFill>
                <a:schemeClr val="tx1"/>
              </a:solidFill>
            </a:endParaRPr>
          </a:p>
          <a:p>
            <a:r>
              <a:rPr lang="en-GB" dirty="0">
                <a:solidFill>
                  <a:schemeClr val="tx1"/>
                </a:solidFill>
              </a:rPr>
              <a:t>Physical feedback loop can be changed with support </a:t>
            </a:r>
          </a:p>
          <a:p>
            <a:pPr marL="0" indent="0">
              <a:buNone/>
            </a:pPr>
            <a:endParaRPr lang="en-GB" dirty="0"/>
          </a:p>
        </p:txBody>
      </p:sp>
      <p:pic>
        <p:nvPicPr>
          <p:cNvPr id="4" name="Picture 3"/>
          <p:cNvPicPr>
            <a:picLocks noChangeAspect="1"/>
          </p:cNvPicPr>
          <p:nvPr/>
        </p:nvPicPr>
        <p:blipFill>
          <a:blip r:embed="rId2"/>
          <a:stretch>
            <a:fillRect/>
          </a:stretch>
        </p:blipFill>
        <p:spPr>
          <a:xfrm>
            <a:off x="1515291" y="203200"/>
            <a:ext cx="5878286" cy="1285875"/>
          </a:xfrm>
          <a:prstGeom prst="rect">
            <a:avLst/>
          </a:prstGeom>
        </p:spPr>
      </p:pic>
    </p:spTree>
    <p:extLst>
      <p:ext uri="{BB962C8B-B14F-4D97-AF65-F5344CB8AC3E}">
        <p14:creationId xmlns:p14="http://schemas.microsoft.com/office/powerpoint/2010/main" val="6818105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a:stretch>
            <a:fillRect/>
          </a:stretch>
        </p:blipFill>
        <p:spPr>
          <a:xfrm>
            <a:off x="1026041" y="1071154"/>
            <a:ext cx="7041968" cy="4963886"/>
          </a:xfrm>
          <a:prstGeom prst="rect">
            <a:avLst/>
          </a:prstGeom>
        </p:spPr>
      </p:pic>
    </p:spTree>
    <p:extLst>
      <p:ext uri="{BB962C8B-B14F-4D97-AF65-F5344CB8AC3E}">
        <p14:creationId xmlns:p14="http://schemas.microsoft.com/office/powerpoint/2010/main" val="24050244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u="sng" dirty="0"/>
              <a:t>How to help</a:t>
            </a:r>
          </a:p>
        </p:txBody>
      </p:sp>
      <p:sp>
        <p:nvSpPr>
          <p:cNvPr id="3" name="Content Placeholder 2"/>
          <p:cNvSpPr>
            <a:spLocks noGrp="1"/>
          </p:cNvSpPr>
          <p:nvPr>
            <p:ph idx="1"/>
          </p:nvPr>
        </p:nvSpPr>
        <p:spPr/>
        <p:txBody>
          <a:bodyPr/>
          <a:lstStyle/>
          <a:p>
            <a:pPr marL="0" indent="0">
              <a:buNone/>
            </a:pPr>
            <a:r>
              <a:rPr lang="en-GB" dirty="0">
                <a:solidFill>
                  <a:schemeClr val="tx1"/>
                </a:solidFill>
              </a:rPr>
              <a:t>Do I need to know what caused my child's anxiety in order to help them?</a:t>
            </a:r>
          </a:p>
          <a:p>
            <a:endParaRPr lang="en-GB" dirty="0"/>
          </a:p>
          <a:p>
            <a:endParaRPr lang="en-GB" dirty="0"/>
          </a:p>
        </p:txBody>
      </p:sp>
      <p:pic>
        <p:nvPicPr>
          <p:cNvPr id="4" name="Picture 3"/>
          <p:cNvPicPr>
            <a:picLocks noChangeAspect="1"/>
          </p:cNvPicPr>
          <p:nvPr/>
        </p:nvPicPr>
        <p:blipFill>
          <a:blip r:embed="rId3"/>
          <a:stretch>
            <a:fillRect/>
          </a:stretch>
        </p:blipFill>
        <p:spPr>
          <a:xfrm>
            <a:off x="1815738" y="3099847"/>
            <a:ext cx="5209000" cy="2892020"/>
          </a:xfrm>
          <a:prstGeom prst="rect">
            <a:avLst/>
          </a:prstGeom>
        </p:spPr>
      </p:pic>
    </p:spTree>
    <p:extLst>
      <p:ext uri="{BB962C8B-B14F-4D97-AF65-F5344CB8AC3E}">
        <p14:creationId xmlns:p14="http://schemas.microsoft.com/office/powerpoint/2010/main" val="34846652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283234" cy="1143000"/>
          </a:xfrm>
        </p:spPr>
        <p:txBody>
          <a:bodyPr>
            <a:noAutofit/>
          </a:bodyPr>
          <a:lstStyle/>
          <a:p>
            <a:r>
              <a:rPr lang="en-GB" sz="4000" u="sng" dirty="0"/>
              <a:t>Explore anxious thoughts </a:t>
            </a:r>
          </a:p>
        </p:txBody>
      </p:sp>
      <p:pic>
        <p:nvPicPr>
          <p:cNvPr id="4" name="Content Placeholder 3"/>
          <p:cNvPicPr>
            <a:picLocks noGrp="1" noChangeAspect="1"/>
          </p:cNvPicPr>
          <p:nvPr>
            <p:ph idx="1"/>
          </p:nvPr>
        </p:nvPicPr>
        <p:blipFill>
          <a:blip r:embed="rId3"/>
          <a:stretch>
            <a:fillRect/>
          </a:stretch>
        </p:blipFill>
        <p:spPr>
          <a:xfrm>
            <a:off x="901337" y="1305732"/>
            <a:ext cx="7471953" cy="5434702"/>
          </a:xfrm>
          <a:prstGeom prst="rect">
            <a:avLst/>
          </a:prstGeom>
        </p:spPr>
      </p:pic>
    </p:spTree>
    <p:extLst>
      <p:ext uri="{BB962C8B-B14F-4D97-AF65-F5344CB8AC3E}">
        <p14:creationId xmlns:p14="http://schemas.microsoft.com/office/powerpoint/2010/main" val="41809952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971" y="274638"/>
            <a:ext cx="7121103" cy="1143000"/>
          </a:xfrm>
        </p:spPr>
        <p:txBody>
          <a:bodyPr>
            <a:noAutofit/>
          </a:bodyPr>
          <a:lstStyle/>
          <a:p>
            <a:r>
              <a:rPr lang="en-GB" sz="3600" u="sng" dirty="0"/>
              <a:t>Exploring anxious thoughts with empathy</a:t>
            </a:r>
          </a:p>
        </p:txBody>
      </p:sp>
      <p:sp>
        <p:nvSpPr>
          <p:cNvPr id="4" name="TextBox 3"/>
          <p:cNvSpPr txBox="1"/>
          <p:nvPr/>
        </p:nvSpPr>
        <p:spPr>
          <a:xfrm>
            <a:off x="4624252" y="1448234"/>
            <a:ext cx="4276728" cy="4401205"/>
          </a:xfrm>
          <a:prstGeom prst="rect">
            <a:avLst/>
          </a:prstGeom>
          <a:noFill/>
        </p:spPr>
        <p:txBody>
          <a:bodyPr wrap="square" rtlCol="0">
            <a:spAutoFit/>
          </a:bodyPr>
          <a:lstStyle/>
          <a:p>
            <a:r>
              <a:rPr lang="en-GB" sz="2000" dirty="0">
                <a:solidFill>
                  <a:srgbClr val="E50080"/>
                </a:solidFill>
              </a:rPr>
              <a:t>Mum</a:t>
            </a:r>
            <a:r>
              <a:rPr lang="en-GB" sz="2000" dirty="0"/>
              <a:t> - what is it that worries you about going upstairs?</a:t>
            </a:r>
          </a:p>
          <a:p>
            <a:r>
              <a:rPr lang="en-GB" sz="2000" dirty="0">
                <a:solidFill>
                  <a:srgbClr val="0094FF"/>
                </a:solidFill>
              </a:rPr>
              <a:t>Ben</a:t>
            </a:r>
            <a:r>
              <a:rPr lang="en-GB" sz="2000" dirty="0"/>
              <a:t>- I don’t want to go on my own</a:t>
            </a:r>
          </a:p>
          <a:p>
            <a:r>
              <a:rPr lang="en-GB" sz="2000" dirty="0">
                <a:solidFill>
                  <a:srgbClr val="E50080"/>
                </a:solidFill>
              </a:rPr>
              <a:t>Mum </a:t>
            </a:r>
            <a:r>
              <a:rPr lang="en-GB" sz="2000" dirty="0"/>
              <a:t>- That must feel scary, what are you worried will happen? (</a:t>
            </a:r>
            <a:r>
              <a:rPr lang="en-GB" sz="2000" i="1" dirty="0"/>
              <a:t>empathy and curiosity)</a:t>
            </a:r>
          </a:p>
          <a:p>
            <a:r>
              <a:rPr lang="en-GB" sz="2000" dirty="0">
                <a:solidFill>
                  <a:srgbClr val="0094FF"/>
                </a:solidFill>
              </a:rPr>
              <a:t>Ben</a:t>
            </a:r>
            <a:r>
              <a:rPr lang="en-GB" sz="2000" dirty="0"/>
              <a:t>- nobody will be up there with me</a:t>
            </a:r>
          </a:p>
          <a:p>
            <a:r>
              <a:rPr lang="en-GB" sz="2000" dirty="0">
                <a:solidFill>
                  <a:srgbClr val="E50080"/>
                </a:solidFill>
              </a:rPr>
              <a:t>Mum</a:t>
            </a:r>
            <a:r>
              <a:rPr lang="en-GB" sz="2000" dirty="0"/>
              <a:t> - and why does that worry you?</a:t>
            </a:r>
          </a:p>
          <a:p>
            <a:r>
              <a:rPr lang="en-GB" sz="2000" dirty="0">
                <a:solidFill>
                  <a:srgbClr val="0094FF"/>
                </a:solidFill>
              </a:rPr>
              <a:t>Ben</a:t>
            </a:r>
            <a:r>
              <a:rPr lang="en-GB" sz="2000" dirty="0"/>
              <a:t>- I'm worried that something will get me</a:t>
            </a:r>
          </a:p>
          <a:p>
            <a:r>
              <a:rPr lang="en-GB" sz="2000" dirty="0">
                <a:solidFill>
                  <a:srgbClr val="E50080"/>
                </a:solidFill>
              </a:rPr>
              <a:t>Mum</a:t>
            </a:r>
            <a:r>
              <a:rPr lang="en-GB" sz="2000" dirty="0"/>
              <a:t> - is there anything in particular that you are worried will get you ? </a:t>
            </a:r>
            <a:r>
              <a:rPr lang="en-GB" sz="2000" i="1" dirty="0"/>
              <a:t>(curious)</a:t>
            </a:r>
          </a:p>
          <a:p>
            <a:r>
              <a:rPr lang="en-GB" sz="2000" dirty="0">
                <a:solidFill>
                  <a:srgbClr val="0094FF"/>
                </a:solidFill>
              </a:rPr>
              <a:t>Ben</a:t>
            </a:r>
            <a:r>
              <a:rPr lang="en-GB" sz="2000" dirty="0"/>
              <a:t>- a monster………</a:t>
            </a:r>
          </a:p>
        </p:txBody>
      </p:sp>
      <p:sp>
        <p:nvSpPr>
          <p:cNvPr id="5" name="TextBox 4"/>
          <p:cNvSpPr txBox="1"/>
          <p:nvPr/>
        </p:nvSpPr>
        <p:spPr>
          <a:xfrm>
            <a:off x="167971" y="1663666"/>
            <a:ext cx="4349931" cy="3477875"/>
          </a:xfrm>
          <a:prstGeom prst="rect">
            <a:avLst/>
          </a:prstGeom>
          <a:noFill/>
        </p:spPr>
        <p:txBody>
          <a:bodyPr wrap="square" rtlCol="0">
            <a:spAutoFit/>
          </a:bodyPr>
          <a:lstStyle/>
          <a:p>
            <a:r>
              <a:rPr lang="en-GB" sz="2000" dirty="0">
                <a:solidFill>
                  <a:srgbClr val="E50080"/>
                </a:solidFill>
              </a:rPr>
              <a:t>Mum </a:t>
            </a:r>
            <a:r>
              <a:rPr lang="en-GB" sz="2000" dirty="0"/>
              <a:t>- go upstairs and get your shoes</a:t>
            </a:r>
          </a:p>
          <a:p>
            <a:r>
              <a:rPr lang="en-GB" sz="2000" dirty="0">
                <a:solidFill>
                  <a:srgbClr val="0094FF"/>
                </a:solidFill>
              </a:rPr>
              <a:t>Ben </a:t>
            </a:r>
            <a:r>
              <a:rPr lang="en-GB" sz="2000" dirty="0"/>
              <a:t>-  No don’t want to (avoidance, stroppy, argumentative) </a:t>
            </a:r>
          </a:p>
          <a:p>
            <a:r>
              <a:rPr lang="en-GB" sz="2000" dirty="0">
                <a:solidFill>
                  <a:srgbClr val="E50080"/>
                </a:solidFill>
              </a:rPr>
              <a:t>Mum </a:t>
            </a:r>
            <a:r>
              <a:rPr lang="en-GB" sz="2000" dirty="0"/>
              <a:t>-  Why not?</a:t>
            </a:r>
          </a:p>
          <a:p>
            <a:r>
              <a:rPr lang="en-GB" sz="2000" dirty="0">
                <a:solidFill>
                  <a:srgbClr val="0094FF"/>
                </a:solidFill>
              </a:rPr>
              <a:t>Ben </a:t>
            </a:r>
            <a:r>
              <a:rPr lang="en-GB" sz="2000" dirty="0"/>
              <a:t>- because I don’t want to I’m scared</a:t>
            </a:r>
          </a:p>
          <a:p>
            <a:r>
              <a:rPr lang="en-GB" sz="2000" dirty="0">
                <a:solidFill>
                  <a:srgbClr val="E50080"/>
                </a:solidFill>
              </a:rPr>
              <a:t>Mum</a:t>
            </a:r>
            <a:r>
              <a:rPr lang="en-GB" sz="2000" dirty="0">
                <a:solidFill>
                  <a:srgbClr val="0094FF"/>
                </a:solidFill>
              </a:rPr>
              <a:t> </a:t>
            </a:r>
            <a:r>
              <a:rPr lang="en-GB" sz="2000" dirty="0"/>
              <a:t>- don’t be silly you are upstairs all the time </a:t>
            </a:r>
            <a:endParaRPr lang="en-GB" sz="2000" i="1" dirty="0"/>
          </a:p>
          <a:p>
            <a:r>
              <a:rPr lang="en-GB" sz="2000" dirty="0">
                <a:solidFill>
                  <a:srgbClr val="0094FF"/>
                </a:solidFill>
              </a:rPr>
              <a:t>Ben</a:t>
            </a:r>
            <a:r>
              <a:rPr lang="en-GB" sz="2000" dirty="0"/>
              <a:t>- No……(avoidance, argumentative, defiance)</a:t>
            </a:r>
          </a:p>
          <a:p>
            <a:endParaRPr lang="en-GB" sz="2000" dirty="0"/>
          </a:p>
          <a:p>
            <a:endParaRPr lang="en-GB" sz="2000" dirty="0"/>
          </a:p>
        </p:txBody>
      </p:sp>
      <p:pic>
        <p:nvPicPr>
          <p:cNvPr id="6" name="Picture 5"/>
          <p:cNvPicPr>
            <a:picLocks noChangeAspect="1"/>
          </p:cNvPicPr>
          <p:nvPr/>
        </p:nvPicPr>
        <p:blipFill rotWithShape="1">
          <a:blip r:embed="rId3"/>
          <a:srcRect r="3725" b="8597"/>
          <a:stretch/>
        </p:blipFill>
        <p:spPr>
          <a:xfrm>
            <a:off x="2549614" y="4323806"/>
            <a:ext cx="1737999" cy="2262475"/>
          </a:xfrm>
          <a:prstGeom prst="rect">
            <a:avLst/>
          </a:prstGeom>
        </p:spPr>
      </p:pic>
    </p:spTree>
    <p:extLst>
      <p:ext uri="{BB962C8B-B14F-4D97-AF65-F5344CB8AC3E}">
        <p14:creationId xmlns:p14="http://schemas.microsoft.com/office/powerpoint/2010/main" val="133748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754" y="274638"/>
            <a:ext cx="5352418" cy="1143000"/>
          </a:xfrm>
        </p:spPr>
        <p:txBody>
          <a:bodyPr>
            <a:normAutofit/>
          </a:bodyPr>
          <a:lstStyle/>
          <a:p>
            <a:r>
              <a:rPr lang="en-GB" sz="4000" u="sng" dirty="0"/>
              <a:t>Rational?</a:t>
            </a:r>
          </a:p>
        </p:txBody>
      </p:sp>
      <p:sp>
        <p:nvSpPr>
          <p:cNvPr id="4" name="Content Placeholder 3"/>
          <p:cNvSpPr txBox="1">
            <a:spLocks noGrp="1"/>
          </p:cNvSpPr>
          <p:nvPr>
            <p:ph idx="1"/>
          </p:nvPr>
        </p:nvSpPr>
        <p:spPr>
          <a:xfrm>
            <a:off x="457200" y="1417638"/>
            <a:ext cx="8229600" cy="2332946"/>
          </a:xfrm>
          <a:prstGeom prst="rect">
            <a:avLst/>
          </a:prstGeom>
          <a:noFill/>
        </p:spPr>
        <p:txBody>
          <a:bodyPr wrap="square" rtlCol="0">
            <a:spAutoFit/>
          </a:bodyPr>
          <a:lstStyle/>
          <a:p>
            <a:r>
              <a:rPr lang="en-GB" dirty="0">
                <a:solidFill>
                  <a:schemeClr val="tx1"/>
                </a:solidFill>
              </a:rPr>
              <a:t>Remember that your child's fear and behavioural response is rational TO THEM even if it is not rational to you.</a:t>
            </a:r>
          </a:p>
          <a:p>
            <a:r>
              <a:rPr lang="en-GB" dirty="0">
                <a:solidFill>
                  <a:schemeClr val="tx1"/>
                </a:solidFill>
              </a:rPr>
              <a:t>Can you think of any ‘irrational’ fears that you may have? </a:t>
            </a:r>
          </a:p>
        </p:txBody>
      </p:sp>
      <p:pic>
        <p:nvPicPr>
          <p:cNvPr id="8" name="Picture 7"/>
          <p:cNvPicPr>
            <a:picLocks noChangeAspect="1"/>
          </p:cNvPicPr>
          <p:nvPr/>
        </p:nvPicPr>
        <p:blipFill>
          <a:blip r:embed="rId3"/>
          <a:stretch>
            <a:fillRect/>
          </a:stretch>
        </p:blipFill>
        <p:spPr>
          <a:xfrm>
            <a:off x="6000994" y="3750582"/>
            <a:ext cx="2363635" cy="2143125"/>
          </a:xfrm>
          <a:prstGeom prst="rect">
            <a:avLst/>
          </a:prstGeom>
        </p:spPr>
      </p:pic>
      <p:pic>
        <p:nvPicPr>
          <p:cNvPr id="7" name="Picture 6"/>
          <p:cNvPicPr>
            <a:picLocks noChangeAspect="1"/>
          </p:cNvPicPr>
          <p:nvPr/>
        </p:nvPicPr>
        <p:blipFill>
          <a:blip r:embed="rId4"/>
          <a:stretch>
            <a:fillRect/>
          </a:stretch>
        </p:blipFill>
        <p:spPr>
          <a:xfrm>
            <a:off x="3443452" y="3920604"/>
            <a:ext cx="2257096" cy="1803083"/>
          </a:xfrm>
          <a:prstGeom prst="rect">
            <a:avLst/>
          </a:prstGeom>
        </p:spPr>
      </p:pic>
      <p:pic>
        <p:nvPicPr>
          <p:cNvPr id="10" name="Picture 9"/>
          <p:cNvPicPr>
            <a:picLocks noChangeAspect="1"/>
          </p:cNvPicPr>
          <p:nvPr/>
        </p:nvPicPr>
        <p:blipFill>
          <a:blip r:embed="rId5"/>
          <a:stretch>
            <a:fillRect/>
          </a:stretch>
        </p:blipFill>
        <p:spPr>
          <a:xfrm>
            <a:off x="863538" y="3803970"/>
            <a:ext cx="2429691" cy="2039438"/>
          </a:xfrm>
          <a:prstGeom prst="rect">
            <a:avLst/>
          </a:prstGeom>
        </p:spPr>
      </p:pic>
    </p:spTree>
    <p:extLst>
      <p:ext uri="{BB962C8B-B14F-4D97-AF65-F5344CB8AC3E}">
        <p14:creationId xmlns:p14="http://schemas.microsoft.com/office/powerpoint/2010/main" val="4191915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45720"/>
            <a:ext cx="5051972" cy="1143000"/>
          </a:xfrm>
        </p:spPr>
        <p:txBody>
          <a:bodyPr>
            <a:normAutofit/>
          </a:bodyPr>
          <a:lstStyle/>
          <a:p>
            <a:r>
              <a:rPr lang="en-GB" sz="4000" u="sng" dirty="0"/>
              <a:t>Reassurance</a:t>
            </a:r>
          </a:p>
        </p:txBody>
      </p:sp>
      <p:sp>
        <p:nvSpPr>
          <p:cNvPr id="3" name="Content Placeholder 2"/>
          <p:cNvSpPr>
            <a:spLocks noGrp="1"/>
          </p:cNvSpPr>
          <p:nvPr>
            <p:ph idx="1"/>
          </p:nvPr>
        </p:nvSpPr>
        <p:spPr>
          <a:xfrm>
            <a:off x="457200" y="1097280"/>
            <a:ext cx="8229600" cy="5421086"/>
          </a:xfrm>
          <a:noFill/>
        </p:spPr>
        <p:txBody>
          <a:bodyPr>
            <a:normAutofit/>
          </a:bodyPr>
          <a:lstStyle/>
          <a:p>
            <a:pPr marL="0" indent="0">
              <a:buNone/>
            </a:pPr>
            <a:r>
              <a:rPr lang="en-GB" dirty="0">
                <a:solidFill>
                  <a:schemeClr val="tx1"/>
                </a:solidFill>
              </a:rPr>
              <a:t>It is important to encourage your child to think for themselves and develop problem solving skills. </a:t>
            </a:r>
          </a:p>
          <a:p>
            <a:pPr marL="0" indent="0">
              <a:buNone/>
            </a:pPr>
            <a:r>
              <a:rPr lang="en-GB" dirty="0" err="1">
                <a:solidFill>
                  <a:schemeClr val="tx1"/>
                </a:solidFill>
              </a:rPr>
              <a:t>Eg</a:t>
            </a:r>
            <a:r>
              <a:rPr lang="en-GB" dirty="0">
                <a:solidFill>
                  <a:schemeClr val="tx1"/>
                </a:solidFill>
              </a:rPr>
              <a:t>. Anxious thought - I will forget my homework and get in trouble at school, my teacher will be disappointed with me and I will have to a detention.</a:t>
            </a:r>
          </a:p>
          <a:p>
            <a:pPr marL="0" indent="0">
              <a:buNone/>
            </a:pPr>
            <a:r>
              <a:rPr lang="en-GB" dirty="0">
                <a:solidFill>
                  <a:schemeClr val="tx1"/>
                </a:solidFill>
              </a:rPr>
              <a:t>Reassurance seeking to mum - what if I forget my home work? </a:t>
            </a:r>
          </a:p>
          <a:p>
            <a:pPr marL="0" indent="0">
              <a:buNone/>
            </a:pPr>
            <a:r>
              <a:rPr lang="en-GB" dirty="0">
                <a:solidFill>
                  <a:srgbClr val="0094FF"/>
                </a:solidFill>
              </a:rPr>
              <a:t>Answer- </a:t>
            </a:r>
            <a:r>
              <a:rPr lang="en-GB" i="1" dirty="0">
                <a:solidFill>
                  <a:srgbClr val="0094FF"/>
                </a:solidFill>
              </a:rPr>
              <a:t>go to Mrs Wood and explain to her that you forgot and I will bring it in to school at lunch for you</a:t>
            </a:r>
          </a:p>
          <a:p>
            <a:pPr marL="0" indent="0">
              <a:buNone/>
            </a:pPr>
            <a:r>
              <a:rPr lang="en-GB" dirty="0">
                <a:solidFill>
                  <a:srgbClr val="8FC600"/>
                </a:solidFill>
              </a:rPr>
              <a:t>Answer- what do you think that you could do? </a:t>
            </a:r>
          </a:p>
          <a:p>
            <a:pPr marL="0" indent="0">
              <a:buNone/>
            </a:pPr>
            <a:endParaRPr lang="en-GB" dirty="0"/>
          </a:p>
          <a:p>
            <a:pPr marL="0" indent="0">
              <a:buNone/>
            </a:pPr>
            <a:endParaRPr lang="en-GB" dirty="0"/>
          </a:p>
        </p:txBody>
      </p:sp>
    </p:spTree>
    <p:extLst>
      <p:ext uri="{BB962C8B-B14F-4D97-AF65-F5344CB8AC3E}">
        <p14:creationId xmlns:p14="http://schemas.microsoft.com/office/powerpoint/2010/main" val="3200678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6257109" cy="1143000"/>
          </a:xfrm>
        </p:spPr>
        <p:txBody>
          <a:bodyPr>
            <a:noAutofit/>
          </a:bodyPr>
          <a:lstStyle/>
          <a:p>
            <a:r>
              <a:rPr lang="en-GB" sz="4000" u="sng" dirty="0"/>
              <a:t>Every day independence</a:t>
            </a:r>
          </a:p>
        </p:txBody>
      </p:sp>
      <p:sp>
        <p:nvSpPr>
          <p:cNvPr id="3" name="Content Placeholder 2"/>
          <p:cNvSpPr>
            <a:spLocks noGrp="1"/>
          </p:cNvSpPr>
          <p:nvPr>
            <p:ph idx="1"/>
          </p:nvPr>
        </p:nvSpPr>
        <p:spPr>
          <a:xfrm>
            <a:off x="457200" y="1691014"/>
            <a:ext cx="8229600" cy="4435149"/>
          </a:xfrm>
        </p:spPr>
        <p:txBody>
          <a:bodyPr/>
          <a:lstStyle/>
          <a:p>
            <a:pPr marL="0" indent="0">
              <a:buNone/>
            </a:pPr>
            <a:r>
              <a:rPr lang="en-GB" dirty="0">
                <a:solidFill>
                  <a:schemeClr val="tx1"/>
                </a:solidFill>
              </a:rPr>
              <a:t>It is important that your child has opportunities to learn independence. </a:t>
            </a:r>
          </a:p>
          <a:p>
            <a:pPr marL="0" indent="0">
              <a:buNone/>
            </a:pPr>
            <a:endParaRPr lang="en-GB" dirty="0"/>
          </a:p>
        </p:txBody>
      </p:sp>
      <p:pic>
        <p:nvPicPr>
          <p:cNvPr id="4" name="Picture 3"/>
          <p:cNvPicPr>
            <a:picLocks noChangeAspect="1"/>
          </p:cNvPicPr>
          <p:nvPr/>
        </p:nvPicPr>
        <p:blipFill>
          <a:blip r:embed="rId3"/>
          <a:stretch>
            <a:fillRect/>
          </a:stretch>
        </p:blipFill>
        <p:spPr>
          <a:xfrm>
            <a:off x="4132875" y="2659889"/>
            <a:ext cx="4901609" cy="3340898"/>
          </a:xfrm>
          <a:prstGeom prst="rect">
            <a:avLst/>
          </a:prstGeom>
        </p:spPr>
      </p:pic>
      <p:pic>
        <p:nvPicPr>
          <p:cNvPr id="5" name="Picture 4"/>
          <p:cNvPicPr>
            <a:picLocks noChangeAspect="1"/>
          </p:cNvPicPr>
          <p:nvPr/>
        </p:nvPicPr>
        <p:blipFill>
          <a:blip r:embed="rId4"/>
          <a:stretch>
            <a:fillRect/>
          </a:stretch>
        </p:blipFill>
        <p:spPr>
          <a:xfrm>
            <a:off x="580751" y="2856333"/>
            <a:ext cx="2548349" cy="1798476"/>
          </a:xfrm>
          <a:prstGeom prst="rect">
            <a:avLst/>
          </a:prstGeom>
        </p:spPr>
      </p:pic>
      <p:pic>
        <p:nvPicPr>
          <p:cNvPr id="6" name="Picture 5"/>
          <p:cNvPicPr>
            <a:picLocks noChangeAspect="1"/>
          </p:cNvPicPr>
          <p:nvPr/>
        </p:nvPicPr>
        <p:blipFill>
          <a:blip r:embed="rId5"/>
          <a:stretch>
            <a:fillRect/>
          </a:stretch>
        </p:blipFill>
        <p:spPr>
          <a:xfrm>
            <a:off x="2663612" y="4515471"/>
            <a:ext cx="1469263" cy="1304657"/>
          </a:xfrm>
          <a:prstGeom prst="rect">
            <a:avLst/>
          </a:prstGeom>
        </p:spPr>
      </p:pic>
      <p:pic>
        <p:nvPicPr>
          <p:cNvPr id="7" name="Picture 6"/>
          <p:cNvPicPr>
            <a:picLocks noChangeAspect="1"/>
          </p:cNvPicPr>
          <p:nvPr/>
        </p:nvPicPr>
        <p:blipFill>
          <a:blip r:embed="rId6"/>
          <a:stretch>
            <a:fillRect/>
          </a:stretch>
        </p:blipFill>
        <p:spPr>
          <a:xfrm>
            <a:off x="580751" y="4773824"/>
            <a:ext cx="1469263" cy="1298561"/>
          </a:xfrm>
          <a:prstGeom prst="rect">
            <a:avLst/>
          </a:prstGeom>
        </p:spPr>
      </p:pic>
    </p:spTree>
    <p:extLst>
      <p:ext uri="{BB962C8B-B14F-4D97-AF65-F5344CB8AC3E}">
        <p14:creationId xmlns:p14="http://schemas.microsoft.com/office/powerpoint/2010/main" val="13210610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049" y="65632"/>
            <a:ext cx="5051972" cy="1143000"/>
          </a:xfrm>
        </p:spPr>
        <p:txBody>
          <a:bodyPr>
            <a:normAutofit/>
          </a:bodyPr>
          <a:lstStyle/>
          <a:p>
            <a:r>
              <a:rPr lang="en-GB" sz="4000" u="sng" dirty="0"/>
              <a:t>Having a go</a:t>
            </a:r>
          </a:p>
        </p:txBody>
      </p:sp>
      <p:sp>
        <p:nvSpPr>
          <p:cNvPr id="3" name="Content Placeholder 2"/>
          <p:cNvSpPr>
            <a:spLocks noGrp="1"/>
          </p:cNvSpPr>
          <p:nvPr>
            <p:ph idx="1"/>
          </p:nvPr>
        </p:nvSpPr>
        <p:spPr>
          <a:xfrm>
            <a:off x="253049" y="1530534"/>
            <a:ext cx="5577840" cy="2041014"/>
          </a:xfrm>
        </p:spPr>
        <p:txBody>
          <a:bodyPr>
            <a:normAutofit fontScale="92500" lnSpcReduction="20000"/>
          </a:bodyPr>
          <a:lstStyle/>
          <a:p>
            <a:pPr marL="0" indent="0">
              <a:buNone/>
            </a:pPr>
            <a:r>
              <a:rPr lang="en-GB" sz="3000" dirty="0">
                <a:solidFill>
                  <a:schemeClr val="tx1"/>
                </a:solidFill>
              </a:rPr>
              <a:t>Remember Ben? </a:t>
            </a:r>
          </a:p>
          <a:p>
            <a:pPr marL="0" indent="0">
              <a:buNone/>
            </a:pPr>
            <a:endParaRPr lang="en-GB" sz="3000" dirty="0">
              <a:solidFill>
                <a:schemeClr val="tx1"/>
              </a:solidFill>
            </a:endParaRPr>
          </a:p>
          <a:p>
            <a:pPr marL="0" indent="0">
              <a:buNone/>
            </a:pPr>
            <a:r>
              <a:rPr lang="en-GB" sz="3000" dirty="0">
                <a:solidFill>
                  <a:schemeClr val="tx1"/>
                </a:solidFill>
              </a:rPr>
              <a:t>Set a goal and use a ladder to support your child in reaching that goal. </a:t>
            </a:r>
          </a:p>
          <a:p>
            <a:pPr marL="0" indent="0">
              <a:buNone/>
            </a:pPr>
            <a:endParaRPr lang="en-GB" dirty="0"/>
          </a:p>
          <a:p>
            <a:pPr marL="0" indent="0">
              <a:buNone/>
            </a:pPr>
            <a:endParaRPr lang="en-GB" dirty="0"/>
          </a:p>
        </p:txBody>
      </p:sp>
      <p:pic>
        <p:nvPicPr>
          <p:cNvPr id="4" name="Picture 3"/>
          <p:cNvPicPr>
            <a:picLocks noChangeAspect="1"/>
          </p:cNvPicPr>
          <p:nvPr/>
        </p:nvPicPr>
        <p:blipFill>
          <a:blip r:embed="rId3"/>
          <a:stretch>
            <a:fillRect/>
          </a:stretch>
        </p:blipFill>
        <p:spPr>
          <a:xfrm>
            <a:off x="6903795" y="1276867"/>
            <a:ext cx="1737511" cy="2548349"/>
          </a:xfrm>
          <a:prstGeom prst="rect">
            <a:avLst/>
          </a:prstGeom>
        </p:spPr>
      </p:pic>
      <p:pic>
        <p:nvPicPr>
          <p:cNvPr id="6" name="Picture 5"/>
          <p:cNvPicPr>
            <a:picLocks noChangeAspect="1"/>
          </p:cNvPicPr>
          <p:nvPr/>
        </p:nvPicPr>
        <p:blipFill>
          <a:blip r:embed="rId4"/>
          <a:stretch>
            <a:fillRect/>
          </a:stretch>
        </p:blipFill>
        <p:spPr>
          <a:xfrm>
            <a:off x="1349240" y="4101891"/>
            <a:ext cx="1692729" cy="2222896"/>
          </a:xfrm>
          <a:prstGeom prst="rect">
            <a:avLst/>
          </a:prstGeom>
        </p:spPr>
      </p:pic>
      <p:sp>
        <p:nvSpPr>
          <p:cNvPr id="7" name="TextBox 6"/>
          <p:cNvSpPr txBox="1"/>
          <p:nvPr/>
        </p:nvSpPr>
        <p:spPr>
          <a:xfrm>
            <a:off x="4068017" y="4101891"/>
            <a:ext cx="3391786" cy="2246769"/>
          </a:xfrm>
          <a:prstGeom prst="rect">
            <a:avLst/>
          </a:prstGeom>
          <a:noFill/>
        </p:spPr>
        <p:txBody>
          <a:bodyPr wrap="square" rtlCol="0">
            <a:spAutoFit/>
          </a:bodyPr>
          <a:lstStyle/>
          <a:p>
            <a:r>
              <a:rPr lang="en-GB" sz="2800" dirty="0"/>
              <a:t>Can you think of  some steps to help Ben with his fear of being upstairs on his own?</a:t>
            </a:r>
          </a:p>
        </p:txBody>
      </p:sp>
    </p:spTree>
    <p:extLst>
      <p:ext uri="{BB962C8B-B14F-4D97-AF65-F5344CB8AC3E}">
        <p14:creationId xmlns:p14="http://schemas.microsoft.com/office/powerpoint/2010/main" val="2160816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u="sng" dirty="0"/>
              <a:t>Anxiety vs Stress </a:t>
            </a:r>
          </a:p>
        </p:txBody>
      </p:sp>
      <p:sp>
        <p:nvSpPr>
          <p:cNvPr id="4" name="Text Placeholder 3"/>
          <p:cNvSpPr>
            <a:spLocks noGrp="1"/>
          </p:cNvSpPr>
          <p:nvPr>
            <p:ph idx="1"/>
          </p:nvPr>
        </p:nvSpPr>
        <p:spPr/>
        <p:txBody>
          <a:bodyPr/>
          <a:lstStyle/>
          <a:p>
            <a:pPr marL="0" indent="0">
              <a:buNone/>
            </a:pPr>
            <a:r>
              <a:rPr lang="en-GB" dirty="0"/>
              <a:t> </a:t>
            </a:r>
            <a:r>
              <a:rPr lang="en-GB" dirty="0">
                <a:solidFill>
                  <a:schemeClr val="tx1"/>
                </a:solidFill>
              </a:rPr>
              <a:t>Anxiety</a:t>
            </a:r>
          </a:p>
        </p:txBody>
      </p:sp>
      <p:sp>
        <p:nvSpPr>
          <p:cNvPr id="5" name="Content Placeholder 4"/>
          <p:cNvSpPr>
            <a:spLocks noGrp="1"/>
          </p:cNvSpPr>
          <p:nvPr>
            <p:ph sz="half" idx="4294967295"/>
          </p:nvPr>
        </p:nvSpPr>
        <p:spPr>
          <a:xfrm>
            <a:off x="457200" y="2182747"/>
            <a:ext cx="4040188" cy="3324225"/>
          </a:xfrm>
        </p:spPr>
        <p:txBody>
          <a:bodyPr>
            <a:normAutofit fontScale="92500" lnSpcReduction="10000"/>
          </a:bodyPr>
          <a:lstStyle/>
          <a:p>
            <a:r>
              <a:rPr lang="en-GB" dirty="0">
                <a:solidFill>
                  <a:schemeClr val="tx1"/>
                </a:solidFill>
              </a:rPr>
              <a:t>Experienced for long periods of time </a:t>
            </a:r>
          </a:p>
          <a:p>
            <a:r>
              <a:rPr lang="en-GB" dirty="0">
                <a:solidFill>
                  <a:schemeClr val="tx1"/>
                </a:solidFill>
              </a:rPr>
              <a:t>Uncontrollable worry </a:t>
            </a:r>
          </a:p>
          <a:p>
            <a:r>
              <a:rPr lang="en-GB" dirty="0">
                <a:solidFill>
                  <a:schemeClr val="tx1"/>
                </a:solidFill>
              </a:rPr>
              <a:t>Does not always feel rational</a:t>
            </a:r>
          </a:p>
          <a:p>
            <a:r>
              <a:rPr lang="en-GB" dirty="0">
                <a:solidFill>
                  <a:schemeClr val="tx1"/>
                </a:solidFill>
              </a:rPr>
              <a:t>May be anxious about many different things</a:t>
            </a:r>
          </a:p>
          <a:p>
            <a:r>
              <a:rPr lang="en-GB" dirty="0">
                <a:solidFill>
                  <a:schemeClr val="tx1"/>
                </a:solidFill>
              </a:rPr>
              <a:t>What if???????</a:t>
            </a:r>
          </a:p>
        </p:txBody>
      </p:sp>
      <p:sp>
        <p:nvSpPr>
          <p:cNvPr id="6" name="Text Placeholder 5"/>
          <p:cNvSpPr>
            <a:spLocks noGrp="1"/>
          </p:cNvSpPr>
          <p:nvPr>
            <p:ph type="body" sz="quarter" idx="4294967295"/>
          </p:nvPr>
        </p:nvSpPr>
        <p:spPr>
          <a:xfrm>
            <a:off x="4256269" y="3340101"/>
            <a:ext cx="4041775" cy="639762"/>
          </a:xfrm>
        </p:spPr>
        <p:txBody>
          <a:bodyPr/>
          <a:lstStyle/>
          <a:p>
            <a:pPr marL="0" indent="0">
              <a:buNone/>
            </a:pPr>
            <a:r>
              <a:rPr lang="en-GB" dirty="0"/>
              <a:t> </a:t>
            </a:r>
            <a:r>
              <a:rPr lang="en-GB" dirty="0">
                <a:solidFill>
                  <a:schemeClr val="tx1"/>
                </a:solidFill>
              </a:rPr>
              <a:t>Stress</a:t>
            </a:r>
          </a:p>
        </p:txBody>
      </p:sp>
      <p:sp>
        <p:nvSpPr>
          <p:cNvPr id="7" name="Content Placeholder 6"/>
          <p:cNvSpPr>
            <a:spLocks noGrp="1"/>
          </p:cNvSpPr>
          <p:nvPr>
            <p:ph sz="quarter" idx="4294967295"/>
          </p:nvPr>
        </p:nvSpPr>
        <p:spPr>
          <a:xfrm>
            <a:off x="4256269" y="4162425"/>
            <a:ext cx="4041775" cy="2146300"/>
          </a:xfrm>
        </p:spPr>
        <p:txBody>
          <a:bodyPr>
            <a:normAutofit fontScale="92500" lnSpcReduction="10000"/>
          </a:bodyPr>
          <a:lstStyle/>
          <a:p>
            <a:r>
              <a:rPr lang="en-GB" dirty="0">
                <a:solidFill>
                  <a:schemeClr val="tx1"/>
                </a:solidFill>
              </a:rPr>
              <a:t>Experienced for shorter more distinct periods</a:t>
            </a:r>
          </a:p>
          <a:p>
            <a:r>
              <a:rPr lang="en-GB" dirty="0">
                <a:solidFill>
                  <a:schemeClr val="tx1"/>
                </a:solidFill>
              </a:rPr>
              <a:t>Usually has a reason – can you think of any? </a:t>
            </a:r>
          </a:p>
          <a:p>
            <a:r>
              <a:rPr lang="en-GB" dirty="0">
                <a:solidFill>
                  <a:schemeClr val="tx1"/>
                </a:solidFill>
              </a:rPr>
              <a:t>Usually has a resolution</a:t>
            </a:r>
          </a:p>
        </p:txBody>
      </p:sp>
      <p:pic>
        <p:nvPicPr>
          <p:cNvPr id="1026" name="Picture 2" descr="A girl in a nutshell Royalty Free Vector Image"/>
          <p:cNvPicPr>
            <a:picLocks noChangeAspect="1" noChangeArrowheads="1"/>
          </p:cNvPicPr>
          <p:nvPr/>
        </p:nvPicPr>
        <p:blipFill rotWithShape="1">
          <a:blip r:embed="rId3">
            <a:extLst>
              <a:ext uri="{28A0092B-C50C-407E-A947-70E740481C1C}">
                <a14:useLocalDpi xmlns:a14="http://schemas.microsoft.com/office/drawing/2010/main" val="0"/>
              </a:ext>
            </a:extLst>
          </a:blip>
          <a:srcRect t="8365" r="1259" b="10295"/>
          <a:stretch/>
        </p:blipFill>
        <p:spPr bwMode="auto">
          <a:xfrm>
            <a:off x="4256269" y="939824"/>
            <a:ext cx="4336490" cy="221771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51770" y="6339379"/>
            <a:ext cx="6976997" cy="276999"/>
          </a:xfrm>
          <a:prstGeom prst="rect">
            <a:avLst/>
          </a:prstGeom>
          <a:noFill/>
        </p:spPr>
        <p:txBody>
          <a:bodyPr wrap="square" rtlCol="0">
            <a:spAutoFit/>
          </a:bodyPr>
          <a:lstStyle/>
          <a:p>
            <a:r>
              <a:rPr lang="en-GB" sz="1200" dirty="0">
                <a:solidFill>
                  <a:schemeClr val="bg1">
                    <a:lumMod val="75000"/>
                  </a:schemeClr>
                </a:solidFill>
              </a:rPr>
              <a:t>Ref American Psychological Association ,2019 https://www.apa.org/topics/stress/anxiety-difference</a:t>
            </a:r>
          </a:p>
        </p:txBody>
      </p:sp>
    </p:spTree>
    <p:extLst>
      <p:ext uri="{BB962C8B-B14F-4D97-AF65-F5344CB8AC3E}">
        <p14:creationId xmlns:p14="http://schemas.microsoft.com/office/powerpoint/2010/main" val="1144576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fade">
                                      <p:cBhvr>
                                        <p:cTn id="19" dur="1000"/>
                                        <p:tgtEl>
                                          <p:spTgt spid="5">
                                            <p:txEl>
                                              <p:pRg st="1" end="1"/>
                                            </p:txEl>
                                          </p:spTgt>
                                        </p:tgtEl>
                                      </p:cBhvr>
                                    </p:animEffect>
                                    <p:anim calcmode="lin" valueType="num">
                                      <p:cBhvr>
                                        <p:cTn id="20"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fade">
                                      <p:cBhvr>
                                        <p:cTn id="24" dur="1000"/>
                                        <p:tgtEl>
                                          <p:spTgt spid="5">
                                            <p:txEl>
                                              <p:pRg st="2" end="2"/>
                                            </p:txEl>
                                          </p:spTgt>
                                        </p:tgtEl>
                                      </p:cBhvr>
                                    </p:animEffect>
                                    <p:anim calcmode="lin" valueType="num">
                                      <p:cBhvr>
                                        <p:cTn id="2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fade">
                                      <p:cBhvr>
                                        <p:cTn id="29" dur="1000"/>
                                        <p:tgtEl>
                                          <p:spTgt spid="5">
                                            <p:txEl>
                                              <p:pRg st="3" end="3"/>
                                            </p:txEl>
                                          </p:spTgt>
                                        </p:tgtEl>
                                      </p:cBhvr>
                                    </p:animEffect>
                                    <p:anim calcmode="lin" valueType="num">
                                      <p:cBhvr>
                                        <p:cTn id="30"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5">
                                            <p:txEl>
                                              <p:pRg st="3" end="3"/>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5">
                                            <p:txEl>
                                              <p:pRg st="4" end="4"/>
                                            </p:txEl>
                                          </p:spTgt>
                                        </p:tgtEl>
                                        <p:attrNameLst>
                                          <p:attrName>style.visibility</p:attrName>
                                        </p:attrNameLst>
                                      </p:cBhvr>
                                      <p:to>
                                        <p:strVal val="visible"/>
                                      </p:to>
                                    </p:set>
                                    <p:animEffect transition="in" filter="fade">
                                      <p:cBhvr>
                                        <p:cTn id="34" dur="1000"/>
                                        <p:tgtEl>
                                          <p:spTgt spid="5">
                                            <p:txEl>
                                              <p:pRg st="4" end="4"/>
                                            </p:txEl>
                                          </p:spTgt>
                                        </p:tgtEl>
                                      </p:cBhvr>
                                    </p:animEffect>
                                    <p:anim calcmode="lin" valueType="num">
                                      <p:cBhvr>
                                        <p:cTn id="35"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6">
                                            <p:txEl>
                                              <p:pRg st="0" end="0"/>
                                            </p:txEl>
                                          </p:spTgt>
                                        </p:tgtEl>
                                        <p:attrNameLst>
                                          <p:attrName>style.visibility</p:attrName>
                                        </p:attrNameLst>
                                      </p:cBhvr>
                                      <p:to>
                                        <p:strVal val="visible"/>
                                      </p:to>
                                    </p:set>
                                    <p:animEffect transition="in" filter="fade">
                                      <p:cBhvr>
                                        <p:cTn id="41" dur="1000"/>
                                        <p:tgtEl>
                                          <p:spTgt spid="6">
                                            <p:txEl>
                                              <p:pRg st="0" end="0"/>
                                            </p:txEl>
                                          </p:spTgt>
                                        </p:tgtEl>
                                      </p:cBhvr>
                                    </p:animEffect>
                                    <p:anim calcmode="lin" valueType="num">
                                      <p:cBhvr>
                                        <p:cTn id="4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43"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7">
                                            <p:txEl>
                                              <p:pRg st="0" end="0"/>
                                            </p:txEl>
                                          </p:spTgt>
                                        </p:tgtEl>
                                        <p:attrNameLst>
                                          <p:attrName>style.visibility</p:attrName>
                                        </p:attrNameLst>
                                      </p:cBhvr>
                                      <p:to>
                                        <p:strVal val="visible"/>
                                      </p:to>
                                    </p:set>
                                    <p:animEffect transition="in" filter="fade">
                                      <p:cBhvr>
                                        <p:cTn id="48" dur="1000"/>
                                        <p:tgtEl>
                                          <p:spTgt spid="7">
                                            <p:txEl>
                                              <p:pRg st="0" end="0"/>
                                            </p:txEl>
                                          </p:spTgt>
                                        </p:tgtEl>
                                      </p:cBhvr>
                                    </p:animEffect>
                                    <p:anim calcmode="lin" valueType="num">
                                      <p:cBhvr>
                                        <p:cTn id="49"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50" dur="1000" fill="hold"/>
                                        <p:tgtEl>
                                          <p:spTgt spid="7">
                                            <p:txEl>
                                              <p:pRg st="0" end="0"/>
                                            </p:txEl>
                                          </p:spTgt>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7">
                                            <p:txEl>
                                              <p:pRg st="1" end="1"/>
                                            </p:txEl>
                                          </p:spTgt>
                                        </p:tgtEl>
                                        <p:attrNameLst>
                                          <p:attrName>style.visibility</p:attrName>
                                        </p:attrNameLst>
                                      </p:cBhvr>
                                      <p:to>
                                        <p:strVal val="visible"/>
                                      </p:to>
                                    </p:set>
                                    <p:animEffect transition="in" filter="fade">
                                      <p:cBhvr>
                                        <p:cTn id="53" dur="1000"/>
                                        <p:tgtEl>
                                          <p:spTgt spid="7">
                                            <p:txEl>
                                              <p:pRg st="1" end="1"/>
                                            </p:txEl>
                                          </p:spTgt>
                                        </p:tgtEl>
                                      </p:cBhvr>
                                    </p:animEffect>
                                    <p:anim calcmode="lin" valueType="num">
                                      <p:cBhvr>
                                        <p:cTn id="54"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55" dur="1000" fill="hold"/>
                                        <p:tgtEl>
                                          <p:spTgt spid="7">
                                            <p:txEl>
                                              <p:pRg st="1" end="1"/>
                                            </p:txEl>
                                          </p:spTgt>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7">
                                            <p:txEl>
                                              <p:pRg st="2" end="2"/>
                                            </p:txEl>
                                          </p:spTgt>
                                        </p:tgtEl>
                                        <p:attrNameLst>
                                          <p:attrName>style.visibility</p:attrName>
                                        </p:attrNameLst>
                                      </p:cBhvr>
                                      <p:to>
                                        <p:strVal val="visible"/>
                                      </p:to>
                                    </p:set>
                                    <p:animEffect transition="in" filter="fade">
                                      <p:cBhvr>
                                        <p:cTn id="58" dur="1000"/>
                                        <p:tgtEl>
                                          <p:spTgt spid="7">
                                            <p:txEl>
                                              <p:pRg st="2" end="2"/>
                                            </p:txEl>
                                          </p:spTgt>
                                        </p:tgtEl>
                                      </p:cBhvr>
                                    </p:animEffect>
                                    <p:anim calcmode="lin" valueType="num">
                                      <p:cBhvr>
                                        <p:cTn id="59"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60"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u="sng" dirty="0"/>
              <a:t>SMART GOAL</a:t>
            </a:r>
          </a:p>
        </p:txBody>
      </p:sp>
      <p:pic>
        <p:nvPicPr>
          <p:cNvPr id="4" name="Content Placeholder 3"/>
          <p:cNvPicPr>
            <a:picLocks noGrp="1" noChangeAspect="1"/>
          </p:cNvPicPr>
          <p:nvPr>
            <p:ph idx="1"/>
          </p:nvPr>
        </p:nvPicPr>
        <p:blipFill>
          <a:blip r:embed="rId2"/>
          <a:stretch>
            <a:fillRect/>
          </a:stretch>
        </p:blipFill>
        <p:spPr>
          <a:xfrm>
            <a:off x="809897" y="1600200"/>
            <a:ext cx="7680960" cy="4525963"/>
          </a:xfrm>
          <a:prstGeom prst="rect">
            <a:avLst/>
          </a:prstGeom>
        </p:spPr>
      </p:pic>
    </p:spTree>
    <p:extLst>
      <p:ext uri="{BB962C8B-B14F-4D97-AF65-F5344CB8AC3E}">
        <p14:creationId xmlns:p14="http://schemas.microsoft.com/office/powerpoint/2010/main" val="31356674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u="sng" dirty="0"/>
              <a:t>SMART Goals </a:t>
            </a:r>
          </a:p>
        </p:txBody>
      </p:sp>
      <p:pic>
        <p:nvPicPr>
          <p:cNvPr id="4" name="Content Placeholder 3"/>
          <p:cNvPicPr>
            <a:picLocks noGrp="1" noChangeAspect="1"/>
          </p:cNvPicPr>
          <p:nvPr>
            <p:ph idx="1"/>
          </p:nvPr>
        </p:nvPicPr>
        <p:blipFill>
          <a:blip r:embed="rId3"/>
          <a:stretch>
            <a:fillRect/>
          </a:stretch>
        </p:blipFill>
        <p:spPr>
          <a:xfrm>
            <a:off x="9806885" y="999837"/>
            <a:ext cx="6534069" cy="4045404"/>
          </a:xfrm>
          <a:prstGeom prst="rect">
            <a:avLst/>
          </a:prstGeom>
          <a:noFill/>
          <a:ln>
            <a:noFill/>
          </a:ln>
        </p:spPr>
      </p:pic>
      <p:sp>
        <p:nvSpPr>
          <p:cNvPr id="5" name="TextBox 4"/>
          <p:cNvSpPr txBox="1"/>
          <p:nvPr/>
        </p:nvSpPr>
        <p:spPr>
          <a:xfrm>
            <a:off x="976394" y="5641383"/>
            <a:ext cx="7054386" cy="954107"/>
          </a:xfrm>
          <a:prstGeom prst="rect">
            <a:avLst/>
          </a:prstGeom>
          <a:noFill/>
        </p:spPr>
        <p:txBody>
          <a:bodyPr wrap="square" rtlCol="0">
            <a:spAutoFit/>
          </a:bodyPr>
          <a:lstStyle/>
          <a:p>
            <a:pPr algn="ctr"/>
            <a:r>
              <a:rPr lang="en-GB" sz="2800" dirty="0"/>
              <a:t>Work with a partner to think of a SMART goal for your child</a:t>
            </a:r>
          </a:p>
        </p:txBody>
      </p:sp>
      <p:sp>
        <p:nvSpPr>
          <p:cNvPr id="3" name="Rounded Rectangle 2"/>
          <p:cNvSpPr/>
          <p:nvPr/>
        </p:nvSpPr>
        <p:spPr>
          <a:xfrm>
            <a:off x="1071154" y="1985554"/>
            <a:ext cx="3043646" cy="3200400"/>
          </a:xfrm>
          <a:prstGeom prst="roundRect">
            <a:avLst/>
          </a:prstGeom>
          <a:solidFill>
            <a:srgbClr val="0094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800" dirty="0"/>
              <a:t>NOT a SMART goal:</a:t>
            </a:r>
          </a:p>
          <a:p>
            <a:pPr algn="ctr"/>
            <a:endParaRPr lang="en-GB" dirty="0"/>
          </a:p>
          <a:p>
            <a:pPr algn="ctr"/>
            <a:r>
              <a:rPr lang="en-GB" sz="2400" dirty="0"/>
              <a:t>For my child to be less anxious sleeping over at other people’s houses.</a:t>
            </a:r>
          </a:p>
        </p:txBody>
      </p:sp>
      <p:sp>
        <p:nvSpPr>
          <p:cNvPr id="6" name="Rounded Rectangle 5"/>
          <p:cNvSpPr/>
          <p:nvPr/>
        </p:nvSpPr>
        <p:spPr>
          <a:xfrm>
            <a:off x="4789714" y="1985554"/>
            <a:ext cx="3043646" cy="3200400"/>
          </a:xfrm>
          <a:prstGeom prst="roundRect">
            <a:avLst/>
          </a:prstGeom>
          <a:solidFill>
            <a:srgbClr val="8FC6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800" dirty="0"/>
              <a:t>A SMART goal:</a:t>
            </a:r>
          </a:p>
          <a:p>
            <a:pPr algn="ctr"/>
            <a:endParaRPr lang="en-GB" dirty="0"/>
          </a:p>
          <a:p>
            <a:pPr algn="ctr"/>
            <a:r>
              <a:rPr lang="en-GB" sz="2400" dirty="0"/>
              <a:t>For my child to be able to go to a sleepover at their best friends house in the holidays</a:t>
            </a:r>
          </a:p>
        </p:txBody>
      </p:sp>
    </p:spTree>
    <p:extLst>
      <p:ext uri="{BB962C8B-B14F-4D97-AF65-F5344CB8AC3E}">
        <p14:creationId xmlns:p14="http://schemas.microsoft.com/office/powerpoint/2010/main" val="548919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u="sng" dirty="0"/>
              <a:t>Attention and Praise</a:t>
            </a:r>
          </a:p>
        </p:txBody>
      </p:sp>
      <p:pic>
        <p:nvPicPr>
          <p:cNvPr id="4" name="Content Placeholder 3"/>
          <p:cNvPicPr>
            <a:picLocks noGrp="1" noChangeAspect="1"/>
          </p:cNvPicPr>
          <p:nvPr>
            <p:ph idx="1"/>
          </p:nvPr>
        </p:nvPicPr>
        <p:blipFill>
          <a:blip r:embed="rId3"/>
          <a:stretch>
            <a:fillRect/>
          </a:stretch>
        </p:blipFill>
        <p:spPr>
          <a:xfrm>
            <a:off x="2271754" y="1417638"/>
            <a:ext cx="4600492" cy="4435475"/>
          </a:xfrm>
          <a:prstGeom prst="rect">
            <a:avLst/>
          </a:prstGeom>
        </p:spPr>
      </p:pic>
    </p:spTree>
    <p:extLst>
      <p:ext uri="{BB962C8B-B14F-4D97-AF65-F5344CB8AC3E}">
        <p14:creationId xmlns:p14="http://schemas.microsoft.com/office/powerpoint/2010/main" val="2190303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446" y="274638"/>
            <a:ext cx="5208726" cy="1143000"/>
          </a:xfrm>
        </p:spPr>
        <p:txBody>
          <a:bodyPr>
            <a:noAutofit/>
          </a:bodyPr>
          <a:lstStyle/>
          <a:p>
            <a:r>
              <a:rPr lang="en-GB" sz="4000" u="sng" dirty="0"/>
              <a:t>Make praise specific not general</a:t>
            </a:r>
          </a:p>
        </p:txBody>
      </p:sp>
      <p:sp>
        <p:nvSpPr>
          <p:cNvPr id="3" name="Content Placeholder 2"/>
          <p:cNvSpPr>
            <a:spLocks noGrp="1"/>
          </p:cNvSpPr>
          <p:nvPr>
            <p:ph idx="1"/>
          </p:nvPr>
        </p:nvSpPr>
        <p:spPr>
          <a:xfrm>
            <a:off x="457200" y="1691014"/>
            <a:ext cx="8229600" cy="4435149"/>
          </a:xfrm>
        </p:spPr>
        <p:txBody>
          <a:bodyPr>
            <a:normAutofit fontScale="92500"/>
          </a:bodyPr>
          <a:lstStyle/>
          <a:p>
            <a:pPr marL="0" indent="0">
              <a:buNone/>
            </a:pPr>
            <a:r>
              <a:rPr lang="en-GB" dirty="0">
                <a:solidFill>
                  <a:schemeClr val="tx1"/>
                </a:solidFill>
              </a:rPr>
              <a:t>General- well done!</a:t>
            </a:r>
          </a:p>
          <a:p>
            <a:pPr marL="0" indent="0">
              <a:buNone/>
            </a:pPr>
            <a:r>
              <a:rPr lang="en-GB" dirty="0">
                <a:solidFill>
                  <a:schemeClr val="accent3">
                    <a:lumMod val="75000"/>
                  </a:schemeClr>
                </a:solidFill>
              </a:rPr>
              <a:t>Specific- You did a great job getting dressed for school this morning. I know that this can be a struggle for you and I am really proud that you made that effort. </a:t>
            </a:r>
          </a:p>
          <a:p>
            <a:pPr marL="0" indent="0">
              <a:buNone/>
            </a:pPr>
            <a:endParaRPr lang="en-GB" dirty="0">
              <a:solidFill>
                <a:schemeClr val="tx1"/>
              </a:solidFill>
            </a:endParaRPr>
          </a:p>
          <a:p>
            <a:pPr marL="0" indent="0">
              <a:buNone/>
            </a:pPr>
            <a:r>
              <a:rPr lang="en-GB" dirty="0">
                <a:solidFill>
                  <a:schemeClr val="tx1"/>
                </a:solidFill>
              </a:rPr>
              <a:t>General- Your teacher told me you did great at school today.</a:t>
            </a:r>
          </a:p>
          <a:p>
            <a:pPr marL="0" indent="0">
              <a:buNone/>
            </a:pPr>
            <a:r>
              <a:rPr lang="en-GB" dirty="0">
                <a:solidFill>
                  <a:schemeClr val="accent3">
                    <a:lumMod val="75000"/>
                  </a:schemeClr>
                </a:solidFill>
              </a:rPr>
              <a:t>Specific- your teacher said that you asked a question in class today. I know that you can feel shy in class so I'm really impressed that you were able to do that today. Well done. </a:t>
            </a:r>
          </a:p>
        </p:txBody>
      </p:sp>
      <p:pic>
        <p:nvPicPr>
          <p:cNvPr id="4" name="Picture 3"/>
          <p:cNvPicPr>
            <a:picLocks noChangeAspect="1"/>
          </p:cNvPicPr>
          <p:nvPr/>
        </p:nvPicPr>
        <p:blipFill>
          <a:blip r:embed="rId3"/>
          <a:stretch>
            <a:fillRect/>
          </a:stretch>
        </p:blipFill>
        <p:spPr>
          <a:xfrm>
            <a:off x="5722893" y="549434"/>
            <a:ext cx="1938917" cy="1736408"/>
          </a:xfrm>
          <a:prstGeom prst="rect">
            <a:avLst/>
          </a:prstGeom>
        </p:spPr>
      </p:pic>
    </p:spTree>
    <p:extLst>
      <p:ext uri="{BB962C8B-B14F-4D97-AF65-F5344CB8AC3E}">
        <p14:creationId xmlns:p14="http://schemas.microsoft.com/office/powerpoint/2010/main" val="5414226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91014"/>
            <a:ext cx="8229600" cy="4435149"/>
          </a:xfrm>
        </p:spPr>
        <p:txBody>
          <a:bodyPr>
            <a:normAutofit fontScale="92500" lnSpcReduction="20000"/>
          </a:bodyPr>
          <a:lstStyle/>
          <a:p>
            <a:r>
              <a:rPr lang="en-GB" dirty="0">
                <a:solidFill>
                  <a:schemeClr val="tx1"/>
                </a:solidFill>
              </a:rPr>
              <a:t>We do not need to know our child's anxious thoughts? </a:t>
            </a:r>
          </a:p>
          <a:p>
            <a:r>
              <a:rPr lang="en-GB" dirty="0">
                <a:solidFill>
                  <a:schemeClr val="tx1"/>
                </a:solidFill>
              </a:rPr>
              <a:t>Explore thoughts and feelings with curiosity and empathy.</a:t>
            </a:r>
          </a:p>
          <a:p>
            <a:r>
              <a:rPr lang="en-GB" dirty="0">
                <a:solidFill>
                  <a:schemeClr val="tx1"/>
                </a:solidFill>
              </a:rPr>
              <a:t>Fears will be rational </a:t>
            </a:r>
            <a:r>
              <a:rPr lang="en-GB" b="1" dirty="0">
                <a:solidFill>
                  <a:schemeClr val="tx1"/>
                </a:solidFill>
              </a:rPr>
              <a:t>to the child </a:t>
            </a:r>
          </a:p>
          <a:p>
            <a:r>
              <a:rPr lang="en-GB" dirty="0">
                <a:solidFill>
                  <a:schemeClr val="tx1"/>
                </a:solidFill>
              </a:rPr>
              <a:t>Use reassurance constructively when needed, encourage problem solving first.</a:t>
            </a:r>
          </a:p>
          <a:p>
            <a:r>
              <a:rPr lang="en-GB" dirty="0">
                <a:solidFill>
                  <a:schemeClr val="tx1"/>
                </a:solidFill>
              </a:rPr>
              <a:t>Encourage every day independence.</a:t>
            </a:r>
          </a:p>
          <a:p>
            <a:r>
              <a:rPr lang="en-GB" dirty="0">
                <a:solidFill>
                  <a:schemeClr val="tx1"/>
                </a:solidFill>
              </a:rPr>
              <a:t>Having a go- use goal setting and goal ladder.</a:t>
            </a:r>
          </a:p>
          <a:p>
            <a:r>
              <a:rPr lang="en-GB" dirty="0">
                <a:solidFill>
                  <a:schemeClr val="tx1"/>
                </a:solidFill>
              </a:rPr>
              <a:t>Pay attention to positive steps and behaviours more than to anxiety behaviours.</a:t>
            </a:r>
          </a:p>
          <a:p>
            <a:r>
              <a:rPr lang="en-GB" dirty="0">
                <a:solidFill>
                  <a:schemeClr val="tx1"/>
                </a:solidFill>
              </a:rPr>
              <a:t>Use specific praise and agreed rewards.</a:t>
            </a:r>
          </a:p>
          <a:p>
            <a:endParaRPr lang="en-GB" dirty="0">
              <a:solidFill>
                <a:schemeClr val="tx1"/>
              </a:solidFill>
            </a:endParaRPr>
          </a:p>
          <a:p>
            <a:endParaRPr lang="en-GB" dirty="0">
              <a:solidFill>
                <a:schemeClr val="tx1"/>
              </a:solidFill>
            </a:endParaRPr>
          </a:p>
        </p:txBody>
      </p:sp>
      <p:pic>
        <p:nvPicPr>
          <p:cNvPr id="4" name="Picture 3"/>
          <p:cNvPicPr>
            <a:picLocks noChangeAspect="1"/>
          </p:cNvPicPr>
          <p:nvPr/>
        </p:nvPicPr>
        <p:blipFill>
          <a:blip r:embed="rId2"/>
          <a:stretch>
            <a:fillRect/>
          </a:stretch>
        </p:blipFill>
        <p:spPr>
          <a:xfrm>
            <a:off x="1854925" y="203200"/>
            <a:ext cx="5238205" cy="1285875"/>
          </a:xfrm>
          <a:prstGeom prst="rect">
            <a:avLst/>
          </a:prstGeom>
        </p:spPr>
      </p:pic>
    </p:spTree>
    <p:extLst>
      <p:ext uri="{BB962C8B-B14F-4D97-AF65-F5344CB8AC3E}">
        <p14:creationId xmlns:p14="http://schemas.microsoft.com/office/powerpoint/2010/main" val="14894740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u="sng" dirty="0"/>
              <a:t>Useful Resources </a:t>
            </a:r>
          </a:p>
        </p:txBody>
      </p:sp>
      <p:sp>
        <p:nvSpPr>
          <p:cNvPr id="3" name="Content Placeholder 2"/>
          <p:cNvSpPr>
            <a:spLocks noGrp="1"/>
          </p:cNvSpPr>
          <p:nvPr>
            <p:ph idx="1"/>
          </p:nvPr>
        </p:nvSpPr>
        <p:spPr>
          <a:xfrm>
            <a:off x="457200" y="1691014"/>
            <a:ext cx="8229600" cy="4435149"/>
          </a:xfrm>
        </p:spPr>
        <p:txBody>
          <a:bodyPr>
            <a:normAutofit fontScale="92500" lnSpcReduction="10000"/>
          </a:bodyPr>
          <a:lstStyle/>
          <a:p>
            <a:pPr marL="0" indent="0">
              <a:buNone/>
            </a:pPr>
            <a:r>
              <a:rPr lang="en-GB" dirty="0">
                <a:solidFill>
                  <a:schemeClr val="tx1"/>
                </a:solidFill>
              </a:rPr>
              <a:t>Helping Your Child With Fears and Worries by Creswell and Willetts </a:t>
            </a:r>
            <a:endParaRPr lang="en-GB" dirty="0">
              <a:solidFill>
                <a:schemeClr val="tx1"/>
              </a:solidFill>
              <a:hlinkClick r:id="rId2"/>
            </a:endParaRPr>
          </a:p>
          <a:p>
            <a:pPr marL="0" indent="0">
              <a:buNone/>
            </a:pPr>
            <a:endParaRPr lang="en-GB" dirty="0">
              <a:hlinkClick r:id="rId2"/>
            </a:endParaRPr>
          </a:p>
          <a:p>
            <a:pPr marL="0" indent="0">
              <a:buNone/>
            </a:pPr>
            <a:r>
              <a:rPr lang="en-GB" dirty="0">
                <a:hlinkClick r:id="rId2"/>
              </a:rPr>
              <a:t>https://www.combined.nhs.uk/our-services/children-and-young-people/</a:t>
            </a:r>
            <a:endParaRPr lang="en-GB" dirty="0"/>
          </a:p>
          <a:p>
            <a:pPr marL="0" indent="0">
              <a:buNone/>
            </a:pPr>
            <a:r>
              <a:rPr lang="en-GB" dirty="0">
                <a:solidFill>
                  <a:schemeClr val="tx1"/>
                </a:solidFill>
              </a:rPr>
              <a:t>24 hr access team 0300 0328 728</a:t>
            </a:r>
          </a:p>
          <a:p>
            <a:pPr marL="0" indent="0">
              <a:buNone/>
            </a:pPr>
            <a:endParaRPr lang="en-GB" dirty="0"/>
          </a:p>
          <a:p>
            <a:pPr marL="0" indent="0">
              <a:buNone/>
            </a:pPr>
            <a:r>
              <a:rPr lang="en-GB" dirty="0">
                <a:hlinkClick r:id="rId3"/>
              </a:rPr>
              <a:t>http://changeshere4u.org.uk/stay-well-children-and-young-people-online-support-mental-health-mental-wellbeing-wellness-stoke-newcastle-staffordshire-every-mind-matters-self-isolate-stay-home-save-nhs/</a:t>
            </a:r>
            <a:endParaRPr lang="en-GB" dirty="0"/>
          </a:p>
          <a:p>
            <a:pPr marL="0" indent="0">
              <a:buNone/>
            </a:pPr>
            <a:endParaRPr lang="en-GB" dirty="0"/>
          </a:p>
          <a:p>
            <a:pPr marL="0" indent="0">
              <a:buNone/>
            </a:pPr>
            <a:endParaRPr lang="en-GB" dirty="0"/>
          </a:p>
        </p:txBody>
      </p:sp>
    </p:spTree>
    <p:extLst>
      <p:ext uri="{BB962C8B-B14F-4D97-AF65-F5344CB8AC3E}">
        <p14:creationId xmlns:p14="http://schemas.microsoft.com/office/powerpoint/2010/main" val="20727820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1750422" y="1120458"/>
            <a:ext cx="5499463" cy="5034369"/>
          </a:xfrm>
          <a:prstGeom prst="rect">
            <a:avLst/>
          </a:prstGeom>
        </p:spPr>
      </p:pic>
    </p:spTree>
    <p:extLst>
      <p:ext uri="{BB962C8B-B14F-4D97-AF65-F5344CB8AC3E}">
        <p14:creationId xmlns:p14="http://schemas.microsoft.com/office/powerpoint/2010/main" val="40302187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4400" u="sng" dirty="0"/>
              <a:t>References</a:t>
            </a:r>
            <a:r>
              <a:rPr lang="en-GB" dirty="0"/>
              <a:t> </a:t>
            </a:r>
            <a:br>
              <a:rPr lang="en-GB" dirty="0"/>
            </a:br>
            <a:endParaRPr lang="en-GB" dirty="0"/>
          </a:p>
        </p:txBody>
      </p:sp>
      <p:sp>
        <p:nvSpPr>
          <p:cNvPr id="3" name="Content Placeholder 2"/>
          <p:cNvSpPr>
            <a:spLocks noGrp="1"/>
          </p:cNvSpPr>
          <p:nvPr>
            <p:ph idx="1"/>
          </p:nvPr>
        </p:nvSpPr>
        <p:spPr>
          <a:xfrm>
            <a:off x="457200" y="1691014"/>
            <a:ext cx="8229600" cy="4435149"/>
          </a:xfrm>
        </p:spPr>
        <p:txBody>
          <a:bodyPr>
            <a:normAutofit/>
          </a:bodyPr>
          <a:lstStyle/>
          <a:p>
            <a:pPr marL="0" indent="0">
              <a:buNone/>
            </a:pPr>
            <a:r>
              <a:rPr lang="en-GB" dirty="0">
                <a:solidFill>
                  <a:schemeClr val="tx1"/>
                </a:solidFill>
              </a:rPr>
              <a:t>American Psychological Association. (2019). Accessed via  </a:t>
            </a:r>
            <a:r>
              <a:rPr lang="en-GB" dirty="0">
                <a:solidFill>
                  <a:schemeClr val="tx1"/>
                </a:solidFill>
                <a:hlinkClick r:id="rId2"/>
              </a:rPr>
              <a:t>https://www.apa.org/topics/stress/anxiety-difference</a:t>
            </a:r>
            <a:endParaRPr lang="en-GB" dirty="0">
              <a:solidFill>
                <a:schemeClr val="tx1"/>
              </a:solidFill>
            </a:endParaRPr>
          </a:p>
          <a:p>
            <a:pPr marL="0" indent="0">
              <a:buNone/>
            </a:pPr>
            <a:endParaRPr lang="en-GB" dirty="0">
              <a:solidFill>
                <a:schemeClr val="tx1"/>
              </a:solidFill>
            </a:endParaRPr>
          </a:p>
          <a:p>
            <a:pPr marL="0" indent="0">
              <a:buNone/>
            </a:pPr>
            <a:r>
              <a:rPr lang="en-GB" dirty="0">
                <a:solidFill>
                  <a:schemeClr val="tx1"/>
                </a:solidFill>
              </a:rPr>
              <a:t>Creswell. C &amp; Willetts. L . (2019). </a:t>
            </a:r>
            <a:r>
              <a:rPr lang="en-GB" i="1" dirty="0">
                <a:solidFill>
                  <a:schemeClr val="tx1"/>
                </a:solidFill>
              </a:rPr>
              <a:t>Helping Your Child With Fears and Worries</a:t>
            </a:r>
            <a:r>
              <a:rPr lang="en-GB" dirty="0">
                <a:solidFill>
                  <a:schemeClr val="tx1"/>
                </a:solidFill>
              </a:rPr>
              <a:t>. London: Robinson. </a:t>
            </a:r>
          </a:p>
          <a:p>
            <a:pPr marL="0" indent="0">
              <a:buNone/>
            </a:pPr>
            <a:endParaRPr lang="en-GB" dirty="0">
              <a:solidFill>
                <a:schemeClr val="tx1"/>
              </a:solidFill>
            </a:endParaRPr>
          </a:p>
          <a:p>
            <a:pPr marL="0" indent="0">
              <a:buNone/>
            </a:pPr>
            <a:endParaRPr lang="en-GB" dirty="0"/>
          </a:p>
        </p:txBody>
      </p:sp>
    </p:spTree>
    <p:extLst>
      <p:ext uri="{BB962C8B-B14F-4D97-AF65-F5344CB8AC3E}">
        <p14:creationId xmlns:p14="http://schemas.microsoft.com/office/powerpoint/2010/main" val="28436842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u="sng" dirty="0"/>
              <a:t>What causes anxiety? </a:t>
            </a:r>
          </a:p>
        </p:txBody>
      </p:sp>
      <p:pic>
        <p:nvPicPr>
          <p:cNvPr id="6"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533459" y="1997586"/>
            <a:ext cx="1743075" cy="2628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4"/>
          <p:cNvSpPr>
            <a:spLocks noGrp="1"/>
          </p:cNvSpPr>
          <p:nvPr>
            <p:ph sz="half" idx="4294967295"/>
          </p:nvPr>
        </p:nvSpPr>
        <p:spPr>
          <a:xfrm>
            <a:off x="3519814" y="1600200"/>
            <a:ext cx="4471791" cy="4525963"/>
          </a:xfrm>
        </p:spPr>
        <p:txBody>
          <a:bodyPr/>
          <a:lstStyle/>
          <a:p>
            <a:pPr marL="0" indent="0">
              <a:buNone/>
            </a:pPr>
            <a:endParaRPr lang="en-GB" dirty="0">
              <a:solidFill>
                <a:schemeClr val="tx1"/>
              </a:solidFill>
            </a:endParaRPr>
          </a:p>
          <a:p>
            <a:pPr marL="0" indent="0">
              <a:buNone/>
            </a:pPr>
            <a:endParaRPr lang="en-GB" dirty="0">
              <a:solidFill>
                <a:schemeClr val="tx1"/>
              </a:solidFill>
            </a:endParaRPr>
          </a:p>
          <a:p>
            <a:pPr marL="0" indent="0">
              <a:buNone/>
            </a:pPr>
            <a:r>
              <a:rPr lang="en-GB" dirty="0">
                <a:solidFill>
                  <a:schemeClr val="tx1"/>
                </a:solidFill>
              </a:rPr>
              <a:t>There is probably no one thing that caused your child’s anxiety, usually there are lots of things. </a:t>
            </a:r>
          </a:p>
          <a:p>
            <a:pPr marL="0" indent="0">
              <a:buNone/>
            </a:pPr>
            <a:endParaRPr lang="en-GB" dirty="0"/>
          </a:p>
        </p:txBody>
      </p:sp>
    </p:spTree>
    <p:extLst>
      <p:ext uri="{BB962C8B-B14F-4D97-AF65-F5344CB8AC3E}">
        <p14:creationId xmlns:p14="http://schemas.microsoft.com/office/powerpoint/2010/main" val="19415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1000"/>
                                        <p:tgtEl>
                                          <p:spTgt spid="5">
                                            <p:txEl>
                                              <p:pRg st="2" end="2"/>
                                            </p:txEl>
                                          </p:spTgt>
                                        </p:tgtEl>
                                      </p:cBhvr>
                                    </p:animEffect>
                                    <p:anim calcmode="lin" valueType="num">
                                      <p:cBhvr>
                                        <p:cTn id="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320" y="143689"/>
            <a:ext cx="5051972" cy="1143000"/>
          </a:xfrm>
        </p:spPr>
        <p:txBody>
          <a:bodyPr>
            <a:normAutofit/>
          </a:bodyPr>
          <a:lstStyle/>
          <a:p>
            <a:r>
              <a:rPr lang="en-GB" sz="4000" u="sng" dirty="0"/>
              <a:t>Nature - </a:t>
            </a:r>
            <a:r>
              <a:rPr lang="en-GB" sz="4000" u="sng" dirty="0">
                <a:solidFill>
                  <a:prstClr val="black"/>
                </a:solidFill>
                <a:ea typeface="+mn-ea"/>
                <a:cs typeface="+mn-cs"/>
              </a:rPr>
              <a:t>Genetics</a:t>
            </a:r>
            <a:endParaRPr lang="en-GB" sz="4000" u="sng" dirty="0"/>
          </a:p>
        </p:txBody>
      </p:sp>
      <p:sp>
        <p:nvSpPr>
          <p:cNvPr id="5" name="Text Placeholder 4"/>
          <p:cNvSpPr>
            <a:spLocks noGrp="1"/>
          </p:cNvSpPr>
          <p:nvPr>
            <p:ph idx="1"/>
          </p:nvPr>
        </p:nvSpPr>
        <p:spPr>
          <a:xfrm>
            <a:off x="250640" y="1064917"/>
            <a:ext cx="8229600" cy="4525963"/>
          </a:xfrm>
        </p:spPr>
        <p:txBody>
          <a:bodyPr/>
          <a:lstStyle/>
          <a:p>
            <a:pPr marL="0" indent="0">
              <a:buNone/>
            </a:pPr>
            <a:r>
              <a:rPr lang="en-GB" dirty="0"/>
              <a:t> </a:t>
            </a:r>
          </a:p>
        </p:txBody>
      </p:sp>
      <p:graphicFrame>
        <p:nvGraphicFramePr>
          <p:cNvPr id="9" name="Content Placeholder 8"/>
          <p:cNvGraphicFramePr>
            <a:graphicFrameLocks noGrp="1"/>
          </p:cNvGraphicFramePr>
          <p:nvPr>
            <p:ph sz="half" idx="4294967295"/>
            <p:extLst>
              <p:ext uri="{D42A27DB-BD31-4B8C-83A1-F6EECF244321}">
                <p14:modId xmlns:p14="http://schemas.microsoft.com/office/powerpoint/2010/main" val="1955446225"/>
              </p:ext>
            </p:extLst>
          </p:nvPr>
        </p:nvGraphicFramePr>
        <p:xfrm>
          <a:off x="457200" y="1812930"/>
          <a:ext cx="3951288" cy="2660650"/>
        </p:xfrm>
        <a:graphic>
          <a:graphicData uri="http://schemas.openxmlformats.org/drawingml/2006/chart">
            <c:chart xmlns:c="http://schemas.openxmlformats.org/drawingml/2006/chart" xmlns:r="http://schemas.openxmlformats.org/officeDocument/2006/relationships" r:id="rId3"/>
          </a:graphicData>
        </a:graphic>
      </p:graphicFrame>
      <p:pic>
        <p:nvPicPr>
          <p:cNvPr id="11" name="Content Placeholder 10"/>
          <p:cNvPicPr>
            <a:picLocks noGrp="1"/>
          </p:cNvPicPr>
          <p:nvPr>
            <p:ph sz="quarter" idx="4294967295"/>
          </p:nvPr>
        </p:nvPicPr>
        <p:blipFill rotWithShape="1">
          <a:blip r:embed="rId4"/>
          <a:srcRect l="62025" t="17871" r="3968" b="22434"/>
          <a:stretch/>
        </p:blipFill>
        <p:spPr bwMode="auto">
          <a:xfrm>
            <a:off x="4911634" y="1417638"/>
            <a:ext cx="3568606" cy="3536493"/>
          </a:xfrm>
          <a:prstGeom prst="rect">
            <a:avLst/>
          </a:prstGeom>
          <a:ln>
            <a:noFill/>
          </a:ln>
          <a:extLst>
            <a:ext uri="{53640926-AAD7-44D8-BBD7-CCE9431645EC}">
              <a14:shadowObscured xmlns:a14="http://schemas.microsoft.com/office/drawing/2010/main"/>
            </a:ext>
          </a:extLst>
        </p:spPr>
      </p:pic>
      <p:sp>
        <p:nvSpPr>
          <p:cNvPr id="10" name="Rectangle 9"/>
          <p:cNvSpPr/>
          <p:nvPr/>
        </p:nvSpPr>
        <p:spPr>
          <a:xfrm>
            <a:off x="643838" y="5369108"/>
            <a:ext cx="8217270" cy="707886"/>
          </a:xfrm>
          <a:prstGeom prst="rect">
            <a:avLst/>
          </a:prstGeom>
        </p:spPr>
        <p:txBody>
          <a:bodyPr wrap="square">
            <a:spAutoFit/>
          </a:bodyPr>
          <a:lstStyle/>
          <a:p>
            <a:r>
              <a:rPr lang="en-GB" sz="2000" dirty="0"/>
              <a:t>It is thought that genetics account for one third of our tendency to suffer from anxiety!</a:t>
            </a:r>
          </a:p>
        </p:txBody>
      </p:sp>
    </p:spTree>
    <p:extLst>
      <p:ext uri="{BB962C8B-B14F-4D97-AF65-F5344CB8AC3E}">
        <p14:creationId xmlns:p14="http://schemas.microsoft.com/office/powerpoint/2010/main" val="75349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 y="169863"/>
            <a:ext cx="5051972" cy="686693"/>
          </a:xfrm>
        </p:spPr>
        <p:txBody>
          <a:bodyPr>
            <a:noAutofit/>
          </a:bodyPr>
          <a:lstStyle/>
          <a:p>
            <a:r>
              <a:rPr lang="en-GB" sz="4000" u="sng" dirty="0"/>
              <a:t>Nurture</a:t>
            </a:r>
            <a:r>
              <a:rPr lang="en-GB" sz="4000" dirty="0"/>
              <a:t> </a:t>
            </a:r>
          </a:p>
        </p:txBody>
      </p:sp>
      <p:sp>
        <p:nvSpPr>
          <p:cNvPr id="6" name="Text Placeholder 5"/>
          <p:cNvSpPr>
            <a:spLocks noGrp="1"/>
          </p:cNvSpPr>
          <p:nvPr>
            <p:ph idx="1"/>
          </p:nvPr>
        </p:nvSpPr>
        <p:spPr>
          <a:xfrm>
            <a:off x="289560" y="856556"/>
            <a:ext cx="4117340" cy="678557"/>
          </a:xfrm>
        </p:spPr>
        <p:txBody>
          <a:bodyPr/>
          <a:lstStyle/>
          <a:p>
            <a:pPr marL="0" indent="0">
              <a:buNone/>
            </a:pPr>
            <a:r>
              <a:rPr lang="en-GB" u="sng" dirty="0">
                <a:solidFill>
                  <a:schemeClr val="tx1"/>
                </a:solidFill>
              </a:rPr>
              <a:t>Family &amp; Relationships </a:t>
            </a:r>
          </a:p>
          <a:p>
            <a:endParaRPr lang="en-GB" u="sng" dirty="0"/>
          </a:p>
        </p:txBody>
      </p:sp>
      <p:sp>
        <p:nvSpPr>
          <p:cNvPr id="7" name="Content Placeholder 6"/>
          <p:cNvSpPr>
            <a:spLocks noGrp="1"/>
          </p:cNvSpPr>
          <p:nvPr>
            <p:ph sz="half" idx="4294967295"/>
          </p:nvPr>
        </p:nvSpPr>
        <p:spPr>
          <a:xfrm>
            <a:off x="531812" y="1535113"/>
            <a:ext cx="4040188" cy="1512887"/>
          </a:xfrm>
        </p:spPr>
        <p:txBody>
          <a:bodyPr/>
          <a:lstStyle/>
          <a:p>
            <a:pPr marL="0" indent="0">
              <a:buNone/>
            </a:pPr>
            <a:r>
              <a:rPr lang="en-GB" b="1" dirty="0">
                <a:solidFill>
                  <a:schemeClr val="tx1"/>
                </a:solidFill>
              </a:rPr>
              <a:t>Learned behaviours           </a:t>
            </a:r>
            <a:r>
              <a:rPr lang="en-GB" dirty="0">
                <a:solidFill>
                  <a:schemeClr val="tx1"/>
                </a:solidFill>
              </a:rPr>
              <a:t>Are there worriers in the family?</a:t>
            </a:r>
          </a:p>
        </p:txBody>
      </p:sp>
      <p:sp>
        <p:nvSpPr>
          <p:cNvPr id="8" name="Text Placeholder 7"/>
          <p:cNvSpPr>
            <a:spLocks noGrp="1"/>
          </p:cNvSpPr>
          <p:nvPr>
            <p:ph type="body" sz="quarter" idx="4294967295"/>
          </p:nvPr>
        </p:nvSpPr>
        <p:spPr>
          <a:xfrm>
            <a:off x="4644954" y="1398755"/>
            <a:ext cx="4041775" cy="639762"/>
          </a:xfrm>
        </p:spPr>
        <p:txBody>
          <a:bodyPr/>
          <a:lstStyle/>
          <a:p>
            <a:pPr marL="0" indent="0">
              <a:buNone/>
            </a:pPr>
            <a:r>
              <a:rPr lang="en-GB" b="1" dirty="0">
                <a:solidFill>
                  <a:schemeClr val="tx1"/>
                </a:solidFill>
              </a:rPr>
              <a:t>Environment /Life events</a:t>
            </a:r>
          </a:p>
          <a:p>
            <a:endParaRPr lang="en-GB" dirty="0"/>
          </a:p>
        </p:txBody>
      </p:sp>
      <p:sp>
        <p:nvSpPr>
          <p:cNvPr id="10" name="Content Placeholder 7"/>
          <p:cNvSpPr>
            <a:spLocks noGrp="1"/>
          </p:cNvSpPr>
          <p:nvPr>
            <p:ph sz="quarter" idx="4294967295"/>
          </p:nvPr>
        </p:nvSpPr>
        <p:spPr>
          <a:xfrm>
            <a:off x="4644954" y="2111782"/>
            <a:ext cx="4041775" cy="3671898"/>
          </a:xfrm>
        </p:spPr>
        <p:txBody>
          <a:bodyPr>
            <a:normAutofit lnSpcReduction="10000"/>
          </a:bodyPr>
          <a:lstStyle/>
          <a:p>
            <a:r>
              <a:rPr lang="en-GB" dirty="0">
                <a:solidFill>
                  <a:schemeClr val="tx1"/>
                </a:solidFill>
              </a:rPr>
              <a:t>Has your child experienced an event which has effected them?</a:t>
            </a:r>
          </a:p>
          <a:p>
            <a:r>
              <a:rPr lang="en-GB" dirty="0">
                <a:solidFill>
                  <a:schemeClr val="tx1"/>
                </a:solidFill>
              </a:rPr>
              <a:t>Finance</a:t>
            </a:r>
          </a:p>
          <a:p>
            <a:r>
              <a:rPr lang="en-GB" dirty="0">
                <a:solidFill>
                  <a:schemeClr val="tx1"/>
                </a:solidFill>
              </a:rPr>
              <a:t>Friendships</a:t>
            </a:r>
          </a:p>
          <a:p>
            <a:r>
              <a:rPr lang="en-GB" dirty="0">
                <a:solidFill>
                  <a:schemeClr val="tx1"/>
                </a:solidFill>
              </a:rPr>
              <a:t>Where they live                 school life</a:t>
            </a:r>
          </a:p>
          <a:p>
            <a:pPr marL="0" indent="0">
              <a:buNone/>
            </a:pPr>
            <a:endParaRPr lang="en-GB" dirty="0">
              <a:solidFill>
                <a:schemeClr val="tx1"/>
              </a:solidFill>
            </a:endParaRPr>
          </a:p>
        </p:txBody>
      </p:sp>
      <p:pic>
        <p:nvPicPr>
          <p:cNvPr id="3" name="Picture 2"/>
          <p:cNvPicPr>
            <a:picLocks noChangeAspect="1"/>
          </p:cNvPicPr>
          <p:nvPr/>
        </p:nvPicPr>
        <p:blipFill>
          <a:blip r:embed="rId3"/>
          <a:stretch>
            <a:fillRect/>
          </a:stretch>
        </p:blipFill>
        <p:spPr>
          <a:xfrm>
            <a:off x="3529575" y="5541181"/>
            <a:ext cx="1018974" cy="1094106"/>
          </a:xfrm>
          <a:prstGeom prst="rect">
            <a:avLst/>
          </a:prstGeom>
        </p:spPr>
      </p:pic>
      <p:pic>
        <p:nvPicPr>
          <p:cNvPr id="5" name="Picture 4"/>
          <p:cNvPicPr>
            <a:picLocks noChangeAspect="1"/>
          </p:cNvPicPr>
          <p:nvPr/>
        </p:nvPicPr>
        <p:blipFill>
          <a:blip r:embed="rId4"/>
          <a:stretch>
            <a:fillRect/>
          </a:stretch>
        </p:blipFill>
        <p:spPr>
          <a:xfrm>
            <a:off x="2102611" y="2534128"/>
            <a:ext cx="1110816" cy="1589412"/>
          </a:xfrm>
          <a:prstGeom prst="rect">
            <a:avLst/>
          </a:prstGeom>
        </p:spPr>
      </p:pic>
      <p:sp>
        <p:nvSpPr>
          <p:cNvPr id="11" name="Content Placeholder 6"/>
          <p:cNvSpPr txBox="1">
            <a:spLocks/>
          </p:cNvSpPr>
          <p:nvPr/>
        </p:nvSpPr>
        <p:spPr>
          <a:xfrm>
            <a:off x="411956" y="4273561"/>
            <a:ext cx="4040188" cy="157321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8FC600"/>
              </a:buClr>
              <a:buFont typeface="Arial"/>
              <a:buChar char="•"/>
              <a:defRPr sz="2800" kern="1200">
                <a:solidFill>
                  <a:schemeClr val="tx1">
                    <a:lumMod val="65000"/>
                    <a:lumOff val="35000"/>
                  </a:schemeClr>
                </a:solidFill>
                <a:latin typeface="+mn-lt"/>
                <a:ea typeface="+mn-ea"/>
                <a:cs typeface="+mn-cs"/>
              </a:defRPr>
            </a:lvl1pPr>
            <a:lvl2pPr marL="742950" indent="-285750" algn="l" defTabSz="457200" rtl="0" eaLnBrk="1" latinLnBrk="0" hangingPunct="1">
              <a:spcBef>
                <a:spcPct val="20000"/>
              </a:spcBef>
              <a:buClr>
                <a:srgbClr val="E50080"/>
              </a:buClr>
              <a:buFont typeface="Arial"/>
              <a:buChar char="–"/>
              <a:defRPr sz="2400" kern="1200">
                <a:solidFill>
                  <a:schemeClr val="tx1">
                    <a:lumMod val="65000"/>
                    <a:lumOff val="35000"/>
                  </a:schemeClr>
                </a:solidFill>
                <a:latin typeface="+mn-lt"/>
                <a:ea typeface="+mn-ea"/>
                <a:cs typeface="+mn-cs"/>
              </a:defRPr>
            </a:lvl2pPr>
            <a:lvl3pPr marL="1143000" indent="-228600" algn="l" defTabSz="457200" rtl="0" eaLnBrk="1" latinLnBrk="0" hangingPunct="1">
              <a:spcBef>
                <a:spcPct val="20000"/>
              </a:spcBef>
              <a:buClr>
                <a:srgbClr val="0094FF"/>
              </a:buClr>
              <a:buFont typeface="Arial"/>
              <a:buChar char="•"/>
              <a:defRPr sz="20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Clr>
                <a:srgbClr val="6500B3"/>
              </a:buClr>
              <a:buFont typeface="Arial"/>
              <a:buChar char="–"/>
              <a:defRPr sz="2000" kern="120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b="1" dirty="0">
                <a:solidFill>
                  <a:schemeClr val="tx1"/>
                </a:solidFill>
              </a:rPr>
              <a:t>Learned reactions</a:t>
            </a:r>
          </a:p>
          <a:p>
            <a:pPr marL="0" indent="0">
              <a:buNone/>
            </a:pPr>
            <a:r>
              <a:rPr lang="en-GB" dirty="0">
                <a:solidFill>
                  <a:schemeClr val="tx1"/>
                </a:solidFill>
              </a:rPr>
              <a:t>How do others react to anxious situations?</a:t>
            </a:r>
          </a:p>
          <a:p>
            <a:endParaRPr lang="en-GB" dirty="0"/>
          </a:p>
        </p:txBody>
      </p:sp>
    </p:spTree>
    <p:extLst>
      <p:ext uri="{BB962C8B-B14F-4D97-AF65-F5344CB8AC3E}">
        <p14:creationId xmlns:p14="http://schemas.microsoft.com/office/powerpoint/2010/main" val="184638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8">
                                            <p:txEl>
                                              <p:pRg st="0" end="0"/>
                                            </p:txEl>
                                          </p:spTgt>
                                        </p:tgtEl>
                                        <p:attrNameLst>
                                          <p:attrName>style.visibility</p:attrName>
                                        </p:attrNameLst>
                                      </p:cBhvr>
                                      <p:to>
                                        <p:strVal val="visible"/>
                                      </p:to>
                                    </p:set>
                                    <p:animEffect transition="in" filter="fade">
                                      <p:cBhvr>
                                        <p:cTn id="38" dur="1000"/>
                                        <p:tgtEl>
                                          <p:spTgt spid="8">
                                            <p:txEl>
                                              <p:pRg st="0" end="0"/>
                                            </p:txEl>
                                          </p:spTgt>
                                        </p:tgtEl>
                                      </p:cBhvr>
                                    </p:animEffect>
                                    <p:anim calcmode="lin" valueType="num">
                                      <p:cBhvr>
                                        <p:cTn id="39"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40"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0">
                                            <p:txEl>
                                              <p:pRg st="0" end="0"/>
                                            </p:txEl>
                                          </p:spTgt>
                                        </p:tgtEl>
                                        <p:attrNameLst>
                                          <p:attrName>style.visibility</p:attrName>
                                        </p:attrNameLst>
                                      </p:cBhvr>
                                      <p:to>
                                        <p:strVal val="visible"/>
                                      </p:to>
                                    </p:set>
                                    <p:animEffect transition="in" filter="fade">
                                      <p:cBhvr>
                                        <p:cTn id="45" dur="1000"/>
                                        <p:tgtEl>
                                          <p:spTgt spid="10">
                                            <p:txEl>
                                              <p:pRg st="0" end="0"/>
                                            </p:txEl>
                                          </p:spTgt>
                                        </p:tgtEl>
                                      </p:cBhvr>
                                    </p:animEffect>
                                    <p:anim calcmode="lin" valueType="num">
                                      <p:cBhvr>
                                        <p:cTn id="46"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47"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10">
                                            <p:txEl>
                                              <p:pRg st="1" end="1"/>
                                            </p:txEl>
                                          </p:spTgt>
                                        </p:tgtEl>
                                        <p:attrNameLst>
                                          <p:attrName>style.visibility</p:attrName>
                                        </p:attrNameLst>
                                      </p:cBhvr>
                                      <p:to>
                                        <p:strVal val="visible"/>
                                      </p:to>
                                    </p:set>
                                    <p:animEffect transition="in" filter="fade">
                                      <p:cBhvr>
                                        <p:cTn id="50" dur="1000"/>
                                        <p:tgtEl>
                                          <p:spTgt spid="10">
                                            <p:txEl>
                                              <p:pRg st="1" end="1"/>
                                            </p:txEl>
                                          </p:spTgt>
                                        </p:tgtEl>
                                      </p:cBhvr>
                                    </p:animEffect>
                                    <p:anim calcmode="lin" valueType="num">
                                      <p:cBhvr>
                                        <p:cTn id="51"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52" dur="1000" fill="hold"/>
                                        <p:tgtEl>
                                          <p:spTgt spid="10">
                                            <p:txEl>
                                              <p:pRg st="1" end="1"/>
                                            </p:txEl>
                                          </p:spTgt>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0">
                                            <p:txEl>
                                              <p:pRg st="2" end="2"/>
                                            </p:txEl>
                                          </p:spTgt>
                                        </p:tgtEl>
                                        <p:attrNameLst>
                                          <p:attrName>style.visibility</p:attrName>
                                        </p:attrNameLst>
                                      </p:cBhvr>
                                      <p:to>
                                        <p:strVal val="visible"/>
                                      </p:to>
                                    </p:set>
                                    <p:animEffect transition="in" filter="fade">
                                      <p:cBhvr>
                                        <p:cTn id="55" dur="1000"/>
                                        <p:tgtEl>
                                          <p:spTgt spid="10">
                                            <p:txEl>
                                              <p:pRg st="2" end="2"/>
                                            </p:txEl>
                                          </p:spTgt>
                                        </p:tgtEl>
                                      </p:cBhvr>
                                    </p:animEffect>
                                    <p:anim calcmode="lin" valueType="num">
                                      <p:cBhvr>
                                        <p:cTn id="56"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57" dur="1000" fill="hold"/>
                                        <p:tgtEl>
                                          <p:spTgt spid="10">
                                            <p:txEl>
                                              <p:pRg st="2" end="2"/>
                                            </p:txEl>
                                          </p:spTgt>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0">
                                            <p:txEl>
                                              <p:pRg st="3" end="3"/>
                                            </p:txEl>
                                          </p:spTgt>
                                        </p:tgtEl>
                                        <p:attrNameLst>
                                          <p:attrName>style.visibility</p:attrName>
                                        </p:attrNameLst>
                                      </p:cBhvr>
                                      <p:to>
                                        <p:strVal val="visible"/>
                                      </p:to>
                                    </p:set>
                                    <p:animEffect transition="in" filter="fade">
                                      <p:cBhvr>
                                        <p:cTn id="60" dur="1000"/>
                                        <p:tgtEl>
                                          <p:spTgt spid="10">
                                            <p:txEl>
                                              <p:pRg st="3" end="3"/>
                                            </p:txEl>
                                          </p:spTgt>
                                        </p:tgtEl>
                                      </p:cBhvr>
                                    </p:animEffect>
                                    <p:anim calcmode="lin" valueType="num">
                                      <p:cBhvr>
                                        <p:cTn id="61"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62"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P spid="8" grpId="0" build="p"/>
      <p:bldP spid="10" grpId="0" build="p"/>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7684" y="-103111"/>
            <a:ext cx="5051972" cy="1143000"/>
          </a:xfrm>
        </p:spPr>
        <p:txBody>
          <a:bodyPr>
            <a:normAutofit/>
          </a:bodyPr>
          <a:lstStyle/>
          <a:p>
            <a:r>
              <a:rPr lang="en-GB" sz="4000" dirty="0"/>
              <a:t>Learning to cope…..</a:t>
            </a:r>
          </a:p>
        </p:txBody>
      </p:sp>
      <p:sp>
        <p:nvSpPr>
          <p:cNvPr id="5" name="Content Placeholder 4"/>
          <p:cNvSpPr>
            <a:spLocks noGrp="1"/>
          </p:cNvSpPr>
          <p:nvPr>
            <p:ph idx="1"/>
          </p:nvPr>
        </p:nvSpPr>
        <p:spPr>
          <a:xfrm>
            <a:off x="457200" y="1159668"/>
            <a:ext cx="4349931" cy="4525963"/>
          </a:xfrm>
        </p:spPr>
        <p:txBody>
          <a:bodyPr/>
          <a:lstStyle/>
          <a:p>
            <a:pPr marL="0" indent="0">
              <a:buNone/>
            </a:pPr>
            <a:r>
              <a:rPr lang="en-GB" dirty="0">
                <a:solidFill>
                  <a:schemeClr val="tx1"/>
                </a:solidFill>
              </a:rPr>
              <a:t>Is it ok for your child to be anxious? </a:t>
            </a:r>
          </a:p>
          <a:p>
            <a:pPr marL="0" indent="0">
              <a:buNone/>
            </a:pPr>
            <a:endParaRPr lang="en-GB" dirty="0"/>
          </a:p>
          <a:p>
            <a:pPr marL="0" indent="0">
              <a:buNone/>
            </a:pPr>
            <a:endParaRPr lang="en-GB" dirty="0"/>
          </a:p>
        </p:txBody>
      </p:sp>
      <p:pic>
        <p:nvPicPr>
          <p:cNvPr id="7" name="Picture 2"/>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bwMode="auto">
          <a:xfrm>
            <a:off x="5070140" y="920109"/>
            <a:ext cx="3671887" cy="4765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0129"/>
          <a:stretch/>
        </p:blipFill>
        <p:spPr bwMode="auto">
          <a:xfrm>
            <a:off x="567033" y="2230699"/>
            <a:ext cx="3867180" cy="3454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61524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6000" dirty="0"/>
              <a:t>Yes!!</a:t>
            </a:r>
          </a:p>
        </p:txBody>
      </p:sp>
      <p:sp>
        <p:nvSpPr>
          <p:cNvPr id="5" name="Text Placeholder 4"/>
          <p:cNvSpPr>
            <a:spLocks noGrp="1"/>
          </p:cNvSpPr>
          <p:nvPr>
            <p:ph idx="1"/>
          </p:nvPr>
        </p:nvSpPr>
        <p:spPr>
          <a:xfrm>
            <a:off x="457200" y="1518194"/>
            <a:ext cx="4315216" cy="4856163"/>
          </a:xfrm>
        </p:spPr>
        <p:txBody>
          <a:bodyPr>
            <a:normAutofit/>
          </a:bodyPr>
          <a:lstStyle/>
          <a:p>
            <a:pPr marL="0" indent="0">
              <a:buNone/>
            </a:pPr>
            <a:r>
              <a:rPr lang="en-GB" sz="2600" b="0" dirty="0">
                <a:solidFill>
                  <a:schemeClr val="tx1"/>
                </a:solidFill>
              </a:rPr>
              <a:t>Children need to have the opportunity to experience situations which they find scary or uncomfortable. </a:t>
            </a:r>
          </a:p>
          <a:p>
            <a:endParaRPr lang="en-GB" dirty="0"/>
          </a:p>
        </p:txBody>
      </p:sp>
      <p:pic>
        <p:nvPicPr>
          <p:cNvPr id="9" name="Picture 3"/>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bwMode="auto">
          <a:xfrm>
            <a:off x="594714" y="3212306"/>
            <a:ext cx="4040188" cy="2322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Placeholder 6"/>
          <p:cNvSpPr>
            <a:spLocks noGrp="1"/>
          </p:cNvSpPr>
          <p:nvPr>
            <p:ph type="body" sz="quarter" idx="4294967295"/>
          </p:nvPr>
        </p:nvSpPr>
        <p:spPr>
          <a:xfrm>
            <a:off x="5102225" y="4997450"/>
            <a:ext cx="4041775" cy="1185863"/>
          </a:xfrm>
        </p:spPr>
        <p:txBody>
          <a:bodyPr>
            <a:normAutofit fontScale="92500" lnSpcReduction="10000"/>
          </a:bodyPr>
          <a:lstStyle/>
          <a:p>
            <a:pPr marL="0" indent="0">
              <a:buNone/>
            </a:pPr>
            <a:r>
              <a:rPr lang="en-GB" b="0" dirty="0">
                <a:solidFill>
                  <a:schemeClr val="tx1"/>
                </a:solidFill>
              </a:rPr>
              <a:t>This is how they build skills to cope with anxious situations</a:t>
            </a:r>
          </a:p>
          <a:p>
            <a:endParaRPr lang="en-GB" dirty="0"/>
          </a:p>
        </p:txBody>
      </p:sp>
      <p:pic>
        <p:nvPicPr>
          <p:cNvPr id="10" name="Picture 2"/>
          <p:cNvPicPr>
            <a:picLocks noGrp="1" noChangeAspect="1" noChangeArrowheads="1"/>
          </p:cNvPicPr>
          <p:nvPr>
            <p:ph sz="quarter" idx="4294967295"/>
          </p:nvPr>
        </p:nvPicPr>
        <p:blipFill rotWithShape="1">
          <a:blip r:embed="rId4">
            <a:extLst>
              <a:ext uri="{28A0092B-C50C-407E-A947-70E740481C1C}">
                <a14:useLocalDpi xmlns:a14="http://schemas.microsoft.com/office/drawing/2010/main" val="0"/>
              </a:ext>
            </a:extLst>
          </a:blip>
          <a:srcRect l="15100" t="823" r="19289" b="14370"/>
          <a:stretch/>
        </p:blipFill>
        <p:spPr bwMode="auto">
          <a:xfrm>
            <a:off x="5102226" y="1270000"/>
            <a:ext cx="3665994" cy="3103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0229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fade">
                                      <p:cBhvr>
                                        <p:cTn id="24" dur="1000"/>
                                        <p:tgtEl>
                                          <p:spTgt spid="7">
                                            <p:txEl>
                                              <p:pRg st="0" end="0"/>
                                            </p:txEl>
                                          </p:spTgt>
                                        </p:tgtEl>
                                      </p:cBhvr>
                                    </p:animEffect>
                                    <p:anim calcmode="lin" valueType="num">
                                      <p:cBhvr>
                                        <p:cTn id="2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u="sng" dirty="0"/>
              <a:t>Is Anxiety useful? </a:t>
            </a:r>
          </a:p>
        </p:txBody>
      </p:sp>
      <p:sp>
        <p:nvSpPr>
          <p:cNvPr id="6" name="Content Placeholder 5"/>
          <p:cNvSpPr>
            <a:spLocks noGrp="1"/>
          </p:cNvSpPr>
          <p:nvPr>
            <p:ph idx="1"/>
          </p:nvPr>
        </p:nvSpPr>
        <p:spPr>
          <a:xfrm>
            <a:off x="457200" y="1174750"/>
            <a:ext cx="8229600" cy="4951414"/>
          </a:xfrm>
        </p:spPr>
        <p:txBody>
          <a:bodyPr/>
          <a:lstStyle/>
          <a:p>
            <a:pPr marL="0" indent="0">
              <a:buNone/>
            </a:pPr>
            <a:r>
              <a:rPr lang="en-GB" sz="6000" dirty="0">
                <a:solidFill>
                  <a:schemeClr val="tx1"/>
                </a:solidFill>
              </a:rPr>
              <a:t>Yes!! </a:t>
            </a:r>
          </a:p>
          <a:p>
            <a:pPr marL="0" indent="0">
              <a:buNone/>
            </a:pPr>
            <a:endParaRPr lang="en-GB" dirty="0"/>
          </a:p>
        </p:txBody>
      </p:sp>
      <p:pic>
        <p:nvPicPr>
          <p:cNvPr id="7" name="Picture 6"/>
          <p:cNvPicPr>
            <a:picLocks noChangeAspect="1"/>
          </p:cNvPicPr>
          <p:nvPr/>
        </p:nvPicPr>
        <p:blipFill>
          <a:blip r:embed="rId3"/>
          <a:stretch>
            <a:fillRect/>
          </a:stretch>
        </p:blipFill>
        <p:spPr>
          <a:xfrm>
            <a:off x="6069021" y="1174749"/>
            <a:ext cx="2410428" cy="2597151"/>
          </a:xfrm>
          <a:prstGeom prst="rect">
            <a:avLst/>
          </a:prstGeom>
        </p:spPr>
      </p:pic>
      <p:pic>
        <p:nvPicPr>
          <p:cNvPr id="8" name="Picture 7"/>
          <p:cNvPicPr>
            <a:picLocks noChangeAspect="1"/>
          </p:cNvPicPr>
          <p:nvPr/>
        </p:nvPicPr>
        <p:blipFill rotWithShape="1">
          <a:blip r:embed="rId4"/>
          <a:srcRect l="35656" r="27532" b="1691"/>
          <a:stretch/>
        </p:blipFill>
        <p:spPr>
          <a:xfrm>
            <a:off x="3951319" y="2043263"/>
            <a:ext cx="1612900" cy="3230563"/>
          </a:xfrm>
          <a:prstGeom prst="rect">
            <a:avLst/>
          </a:prstGeom>
        </p:spPr>
      </p:pic>
      <p:pic>
        <p:nvPicPr>
          <p:cNvPr id="9" name="Picture 8"/>
          <p:cNvPicPr>
            <a:picLocks noChangeAspect="1"/>
          </p:cNvPicPr>
          <p:nvPr/>
        </p:nvPicPr>
        <p:blipFill rotWithShape="1">
          <a:blip r:embed="rId5"/>
          <a:srcRect b="17948"/>
          <a:stretch/>
        </p:blipFill>
        <p:spPr>
          <a:xfrm>
            <a:off x="6203699" y="4197351"/>
            <a:ext cx="1826419" cy="1498601"/>
          </a:xfrm>
          <a:prstGeom prst="rect">
            <a:avLst/>
          </a:prstGeom>
        </p:spPr>
      </p:pic>
      <p:pic>
        <p:nvPicPr>
          <p:cNvPr id="10" name="Picture 9"/>
          <p:cNvPicPr>
            <a:picLocks noChangeAspect="1"/>
          </p:cNvPicPr>
          <p:nvPr/>
        </p:nvPicPr>
        <p:blipFill rotWithShape="1">
          <a:blip r:embed="rId6"/>
          <a:srcRect l="9993" t="2234" r="11635" b="13931"/>
          <a:stretch/>
        </p:blipFill>
        <p:spPr>
          <a:xfrm>
            <a:off x="457200" y="2414227"/>
            <a:ext cx="2852165" cy="2715345"/>
          </a:xfrm>
          <a:prstGeom prst="rect">
            <a:avLst/>
          </a:prstGeom>
        </p:spPr>
      </p:pic>
    </p:spTree>
    <p:extLst>
      <p:ext uri="{BB962C8B-B14F-4D97-AF65-F5344CB8AC3E}">
        <p14:creationId xmlns:p14="http://schemas.microsoft.com/office/powerpoint/2010/main" val="2291838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WASPOLLED" val="15F058E0C1B740CE82037F009C998C75"/>
  <p:tag name="TPVERSION" val="5"/>
  <p:tag name="TPFULLVERSION" val="5.3.0.3294"/>
  <p:tag name="PPTVERSION" val="14"/>
  <p:tag name="TPOS" val="2"/>
</p:tagLst>
</file>

<file path=ppt/theme/theme1.xml><?xml version="1.0" encoding="utf-8"?>
<a:theme xmlns:a="http://schemas.openxmlformats.org/drawingml/2006/main" name="prescribing issues in old 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0C3C69325F339458A19F5139027A622" ma:contentTypeVersion="11" ma:contentTypeDescription="Create a new document." ma:contentTypeScope="" ma:versionID="fcf40c9f01540699d308dc8401c5b268">
  <xsd:schema xmlns:xsd="http://www.w3.org/2001/XMLSchema" xmlns:xs="http://www.w3.org/2001/XMLSchema" xmlns:p="http://schemas.microsoft.com/office/2006/metadata/properties" xmlns:ns2="60e30a85-c05c-4e06-8315-53d905ee1eed" xmlns:ns3="bdd55185-8fc5-4dee-9784-3837121dcfb8" targetNamespace="http://schemas.microsoft.com/office/2006/metadata/properties" ma:root="true" ma:fieldsID="66b5222f42a0d84c522585cb42e1d77a" ns2:_="" ns3:_="">
    <xsd:import namespace="60e30a85-c05c-4e06-8315-53d905ee1eed"/>
    <xsd:import namespace="bdd55185-8fc5-4dee-9784-3837121dcfb8"/>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e30a85-c05c-4e06-8315-53d905ee1ee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3e417ed9-6e09-4aae-adde-8c88d7640662"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dd55185-8fc5-4dee-9784-3837121dcfb8"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7306bedf-660d-4ca7-a194-276c64ce5028}" ma:internalName="TaxCatchAll" ma:showField="CatchAllData" ma:web="bdd55185-8fc5-4dee-9784-3837121dcfb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lcf76f155ced4ddcb4097134ff3c332f xmlns="60e30a85-c05c-4e06-8315-53d905ee1eed">
      <Terms xmlns="http://schemas.microsoft.com/office/infopath/2007/PartnerControls"/>
    </lcf76f155ced4ddcb4097134ff3c332f>
    <TaxCatchAll xmlns="bdd55185-8fc5-4dee-9784-3837121dcfb8" xsi:nil="true"/>
  </documentManagement>
</p:properties>
</file>

<file path=customXml/itemProps1.xml><?xml version="1.0" encoding="utf-8"?>
<ds:datastoreItem xmlns:ds="http://schemas.openxmlformats.org/officeDocument/2006/customXml" ds:itemID="{B7C4D148-795B-4A9E-B82A-A130FD7B42A7}">
  <ds:schemaRefs>
    <ds:schemaRef ds:uri="http://schemas.microsoft.com/sharepoint/events"/>
  </ds:schemaRefs>
</ds:datastoreItem>
</file>

<file path=customXml/itemProps2.xml><?xml version="1.0" encoding="utf-8"?>
<ds:datastoreItem xmlns:ds="http://schemas.openxmlformats.org/officeDocument/2006/customXml" ds:itemID="{348A596E-E7A1-45E0-BCFD-1BEF062C14A2}">
  <ds:schemaRefs>
    <ds:schemaRef ds:uri="http://schemas.microsoft.com/sharepoint/v3/contenttype/forms"/>
  </ds:schemaRefs>
</ds:datastoreItem>
</file>

<file path=customXml/itemProps3.xml><?xml version="1.0" encoding="utf-8"?>
<ds:datastoreItem xmlns:ds="http://schemas.openxmlformats.org/officeDocument/2006/customXml" ds:itemID="{722EEECF-3747-48BC-9433-5F89FDB1BC2A}"/>
</file>

<file path=customXml/itemProps4.xml><?xml version="1.0" encoding="utf-8"?>
<ds:datastoreItem xmlns:ds="http://schemas.openxmlformats.org/officeDocument/2006/customXml" ds:itemID="{9CCD179D-F2AD-4F92-8B8E-37BA3934FFF5}">
  <ds:schemaRefs>
    <ds:schemaRef ds:uri="http://schemas.microsoft.com/office/2006/documentManagement/types"/>
    <ds:schemaRef ds:uri="http://schemas.microsoft.com/office/2006/metadata/properties"/>
    <ds:schemaRef ds:uri="ab1fc9dc-e599-44a1-8e0b-289f72a557cb"/>
    <ds:schemaRef ds:uri="http://purl.org/dc/terms/"/>
    <ds:schemaRef ds:uri="http://schemas.openxmlformats.org/package/2006/metadata/core-properties"/>
    <ds:schemaRef ds:uri="http://purl.org/dc/dcmitype/"/>
    <ds:schemaRef ds:uri="http://schemas.microsoft.com/office/infopath/2007/PartnerControl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5266</TotalTime>
  <Words>2775</Words>
  <Application>Microsoft Office PowerPoint</Application>
  <PresentationFormat>On-screen Show (4:3)</PresentationFormat>
  <Paragraphs>302</Paragraphs>
  <Slides>37</Slides>
  <Notes>29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37</vt:i4>
      </vt:variant>
    </vt:vector>
  </HeadingPairs>
  <TitlesOfParts>
    <vt:vector size="40" baseType="lpstr">
      <vt:lpstr>Arial</vt:lpstr>
      <vt:lpstr>Calibri</vt:lpstr>
      <vt:lpstr>prescribing issues in old age</vt:lpstr>
      <vt:lpstr>Supporting a child with their worries (anxiety)</vt:lpstr>
      <vt:lpstr>ANXIETY</vt:lpstr>
      <vt:lpstr>Anxiety vs Stress </vt:lpstr>
      <vt:lpstr>What causes anxiety? </vt:lpstr>
      <vt:lpstr>Nature - Genetics</vt:lpstr>
      <vt:lpstr>Nurture </vt:lpstr>
      <vt:lpstr>Learning to cope…..</vt:lpstr>
      <vt:lpstr>Yes!!</vt:lpstr>
      <vt:lpstr>Is Anxiety useful? </vt:lpstr>
      <vt:lpstr> </vt:lpstr>
      <vt:lpstr>PowerPoint Presentation</vt:lpstr>
      <vt:lpstr>Common fears and worries experienced by children and young people……</vt:lpstr>
      <vt:lpstr>How do different types of anxiety effect children's day to day lives?  What does your child's anxiety stop them from doing? </vt:lpstr>
      <vt:lpstr>Thoughts  </vt:lpstr>
      <vt:lpstr>Anxious thoughts and expectations </vt:lpstr>
      <vt:lpstr>Behaviours  </vt:lpstr>
      <vt:lpstr>Behaviours….</vt:lpstr>
      <vt:lpstr>Can you think of any physical symptoms of anxiety? </vt:lpstr>
      <vt:lpstr>Physical symptoms of anxiety </vt:lpstr>
      <vt:lpstr>Physical feedback loop </vt:lpstr>
      <vt:lpstr>PowerPoint Presentation</vt:lpstr>
      <vt:lpstr>PowerPoint Presentation</vt:lpstr>
      <vt:lpstr>How to help</vt:lpstr>
      <vt:lpstr>Explore anxious thoughts </vt:lpstr>
      <vt:lpstr>Exploring anxious thoughts with empathy</vt:lpstr>
      <vt:lpstr>Rational?</vt:lpstr>
      <vt:lpstr>Reassurance</vt:lpstr>
      <vt:lpstr>Every day independence</vt:lpstr>
      <vt:lpstr>Having a go</vt:lpstr>
      <vt:lpstr>SMART GOAL</vt:lpstr>
      <vt:lpstr>SMART Goals </vt:lpstr>
      <vt:lpstr>Attention and Praise</vt:lpstr>
      <vt:lpstr>Make praise specific not general</vt:lpstr>
      <vt:lpstr>PowerPoint Presentation</vt:lpstr>
      <vt:lpstr>Useful Resources </vt:lpstr>
      <vt:lpstr>PowerPoint Presentation</vt:lpstr>
      <vt:lpstr>References  </vt:lpstr>
    </vt:vector>
  </TitlesOfParts>
  <Company>North Staffs IT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Old Age Psychiatry</dc:title>
  <dc:creator>Adeyemo Olubukola - Medical Director (RLY) NSCHT</dc:creator>
  <cp:lastModifiedBy>Emma Mohring</cp:lastModifiedBy>
  <cp:revision>236</cp:revision>
  <cp:lastPrinted>2017-06-28T17:40:18Z</cp:lastPrinted>
  <dcterms:created xsi:type="dcterms:W3CDTF">2017-06-18T13:30:23Z</dcterms:created>
  <dcterms:modified xsi:type="dcterms:W3CDTF">2023-03-29T16:58:24Z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0x0101005346AD5091A43848A30CF3A5CB8C1523</vt:lpwstr>
  </property>
  <property fmtid="{D5CDD505-2E9C-101B-9397-08002B2CF9AE}" pid="3" name="_dlc_DocIdItemGuid">
    <vt:lpwstr>4b8779ec-c480-4684-ae86-46fe5383f337</vt:lpwstr>
  </property>
</Properties>
</file>