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4"/>
  </p:sldMasterIdLst>
  <p:sldIdLst>
    <p:sldId id="263" r:id="rId5"/>
    <p:sldId id="265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40FF"/>
    <a:srgbClr val="00FD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3029C-98E1-9446-931C-FA6D1FB1215E}" v="34" dt="2019-10-12T15:47:57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24"/>
  </p:normalViewPr>
  <p:slideViewPr>
    <p:cSldViewPr snapToGrid="0" snapToObjects="1">
      <p:cViewPr varScale="1">
        <p:scale>
          <a:sx n="42" d="100"/>
          <a:sy n="42" d="100"/>
        </p:scale>
        <p:origin x="6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52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25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380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j-ea"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j-ea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587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555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430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715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427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940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24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38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16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5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56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247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84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38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2562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99" y="0"/>
            <a:ext cx="9905998" cy="75308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How a Computing Lesson should look…</a:t>
            </a:r>
            <a:endParaRPr lang="en-GB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4304983" y="2236835"/>
            <a:ext cx="3683725" cy="2937583"/>
            <a:chOff x="1084217" y="3409406"/>
            <a:chExt cx="3683725" cy="2612571"/>
          </a:xfrm>
        </p:grpSpPr>
        <p:sp>
          <p:nvSpPr>
            <p:cNvPr id="10" name="Arc 9"/>
            <p:cNvSpPr/>
            <p:nvPr/>
          </p:nvSpPr>
          <p:spPr>
            <a:xfrm>
              <a:off x="1084217" y="3409406"/>
              <a:ext cx="3683725" cy="2612571"/>
            </a:xfrm>
            <a:prstGeom prst="arc">
              <a:avLst>
                <a:gd name="adj1" fmla="val 1094281"/>
                <a:gd name="adj2" fmla="val 545852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rot="1865600">
              <a:off x="4559158" y="5138785"/>
              <a:ext cx="133612" cy="164944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134331" y="5107613"/>
            <a:ext cx="3683725" cy="2248366"/>
            <a:chOff x="4782281" y="2078662"/>
            <a:chExt cx="3683725" cy="3004389"/>
          </a:xfrm>
        </p:grpSpPr>
        <p:sp>
          <p:nvSpPr>
            <p:cNvPr id="16" name="Arc 15"/>
            <p:cNvSpPr/>
            <p:nvPr/>
          </p:nvSpPr>
          <p:spPr>
            <a:xfrm>
              <a:off x="4782281" y="2145468"/>
              <a:ext cx="3683725" cy="2937583"/>
            </a:xfrm>
            <a:prstGeom prst="arc">
              <a:avLst>
                <a:gd name="adj1" fmla="val 12119250"/>
                <a:gd name="adj2" fmla="val 1624710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 rot="5764459">
              <a:off x="6656618" y="2052736"/>
              <a:ext cx="133612" cy="185464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304983" y="4418395"/>
            <a:ext cx="1971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(2) Share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LO, new vocabulary and context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of the lesson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330" y="5657671"/>
            <a:ext cx="4018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(1) Prior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learning – retrieve and recall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from previous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lesson to improve automaticity.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(Recall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) Make connection to schema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31" name="Group 30"/>
          <p:cNvGrpSpPr/>
          <p:nvPr/>
        </p:nvGrpSpPr>
        <p:grpSpPr>
          <a:xfrm rot="873247">
            <a:off x="7036864" y="924918"/>
            <a:ext cx="3293704" cy="3098068"/>
            <a:chOff x="6952933" y="1037927"/>
            <a:chExt cx="3105467" cy="2937583"/>
          </a:xfrm>
        </p:grpSpPr>
        <p:sp>
          <p:nvSpPr>
            <p:cNvPr id="22" name="Arc 21"/>
            <p:cNvSpPr/>
            <p:nvPr/>
          </p:nvSpPr>
          <p:spPr>
            <a:xfrm>
              <a:off x="6952933" y="1037927"/>
              <a:ext cx="3105467" cy="2937583"/>
            </a:xfrm>
            <a:prstGeom prst="arc">
              <a:avLst>
                <a:gd name="adj1" fmla="val 20819938"/>
                <a:gd name="adj2" fmla="val 366327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 rot="20497147">
              <a:off x="9934945" y="1995469"/>
              <a:ext cx="112638" cy="185464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 rot="15632796">
            <a:off x="7130983" y="682875"/>
            <a:ext cx="3105467" cy="3190392"/>
            <a:chOff x="6952933" y="1037927"/>
            <a:chExt cx="3105467" cy="2937583"/>
          </a:xfrm>
        </p:grpSpPr>
        <p:sp>
          <p:nvSpPr>
            <p:cNvPr id="33" name="Arc 32"/>
            <p:cNvSpPr/>
            <p:nvPr/>
          </p:nvSpPr>
          <p:spPr>
            <a:xfrm>
              <a:off x="6952933" y="1037927"/>
              <a:ext cx="3105467" cy="2937583"/>
            </a:xfrm>
            <a:prstGeom prst="arc">
              <a:avLst>
                <a:gd name="adj1" fmla="val 20819938"/>
                <a:gd name="adj2" fmla="val 366327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Isosceles Triangle 33"/>
            <p:cNvSpPr/>
            <p:nvPr/>
          </p:nvSpPr>
          <p:spPr>
            <a:xfrm rot="20497147">
              <a:off x="9934945" y="1995469"/>
              <a:ext cx="112638" cy="185464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 rot="8837007">
            <a:off x="6828419" y="866544"/>
            <a:ext cx="3105467" cy="2937583"/>
            <a:chOff x="6952933" y="1037927"/>
            <a:chExt cx="3105467" cy="2937583"/>
          </a:xfrm>
        </p:grpSpPr>
        <p:sp>
          <p:nvSpPr>
            <p:cNvPr id="36" name="Arc 35"/>
            <p:cNvSpPr/>
            <p:nvPr/>
          </p:nvSpPr>
          <p:spPr>
            <a:xfrm>
              <a:off x="6952933" y="1037927"/>
              <a:ext cx="3105467" cy="2937583"/>
            </a:xfrm>
            <a:prstGeom prst="arc">
              <a:avLst>
                <a:gd name="adj1" fmla="val 20819938"/>
                <a:gd name="adj2" fmla="val 366327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7" name="Isosceles Triangle 36"/>
            <p:cNvSpPr/>
            <p:nvPr/>
          </p:nvSpPr>
          <p:spPr>
            <a:xfrm rot="20497147">
              <a:off x="9934945" y="1995469"/>
              <a:ext cx="112638" cy="185464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440603" y="3321247"/>
            <a:ext cx="1949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(3)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Teach/Model the components of       the lesson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344919" y="1354741"/>
            <a:ext cx="1949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(4)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Active Learning and application of the component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34118" y="914336"/>
            <a:ext cx="1949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(5)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Evaluate. Review and Reflect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pSp>
        <p:nvGrpSpPr>
          <p:cNvPr id="42" name="Group 41"/>
          <p:cNvGrpSpPr/>
          <p:nvPr/>
        </p:nvGrpSpPr>
        <p:grpSpPr>
          <a:xfrm rot="21434362">
            <a:off x="84473" y="593233"/>
            <a:ext cx="4582877" cy="2672159"/>
            <a:chOff x="1224102" y="1262585"/>
            <a:chExt cx="4582877" cy="2672159"/>
          </a:xfrm>
        </p:grpSpPr>
        <p:pic>
          <p:nvPicPr>
            <p:cNvPr id="1026" name="Picture 2" descr="Image result for mous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92" b="97929" l="30754" r="6911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34" r="31128"/>
            <a:stretch/>
          </p:blipFill>
          <p:spPr bwMode="auto">
            <a:xfrm rot="13131466">
              <a:off x="4321827" y="1262585"/>
              <a:ext cx="1485152" cy="2273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Freeform 40"/>
            <p:cNvSpPr/>
            <p:nvPr/>
          </p:nvSpPr>
          <p:spPr>
            <a:xfrm rot="21113117">
              <a:off x="1224102" y="3428645"/>
              <a:ext cx="3242089" cy="506099"/>
            </a:xfrm>
            <a:custGeom>
              <a:avLst/>
              <a:gdLst>
                <a:gd name="connsiteX0" fmla="*/ 0 w 4860758"/>
                <a:gd name="connsiteY0" fmla="*/ 1122948 h 1122948"/>
                <a:gd name="connsiteX1" fmla="*/ 1716505 w 4860758"/>
                <a:gd name="connsiteY1" fmla="*/ 160421 h 1122948"/>
                <a:gd name="connsiteX2" fmla="*/ 3641558 w 4860758"/>
                <a:gd name="connsiteY2" fmla="*/ 818148 h 1122948"/>
                <a:gd name="connsiteX3" fmla="*/ 4860758 w 4860758"/>
                <a:gd name="connsiteY3" fmla="*/ 0 h 1122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758" h="1122948">
                  <a:moveTo>
                    <a:pt x="0" y="1122948"/>
                  </a:moveTo>
                  <a:cubicBezTo>
                    <a:pt x="554789" y="667084"/>
                    <a:pt x="1109579" y="211221"/>
                    <a:pt x="1716505" y="160421"/>
                  </a:cubicBezTo>
                  <a:cubicBezTo>
                    <a:pt x="2323431" y="109621"/>
                    <a:pt x="3117516" y="844885"/>
                    <a:pt x="3641558" y="818148"/>
                  </a:cubicBezTo>
                  <a:cubicBezTo>
                    <a:pt x="4165600" y="791411"/>
                    <a:pt x="4513179" y="395705"/>
                    <a:pt x="4860758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 rot="19693357">
            <a:off x="328609" y="2800148"/>
            <a:ext cx="624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Individual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component lessons throughout the unit are applied to create the composite final piece.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295834" y="3232205"/>
            <a:ext cx="1997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Constant live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feedback and questioning throughout the lesson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85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8" grpId="0"/>
      <p:bldP spid="39" grpId="0"/>
      <p:bldP spid="40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7983CA-6372-ED4B-8D63-0E7260A21921}"/>
              </a:ext>
            </a:extLst>
          </p:cNvPr>
          <p:cNvSpPr txBox="1"/>
          <p:nvPr/>
        </p:nvSpPr>
        <p:spPr>
          <a:xfrm>
            <a:off x="223791" y="580552"/>
            <a:ext cx="2605617" cy="5539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Computing Lesson</a:t>
            </a:r>
            <a:endParaRPr lang="en-US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to be Creators </a:t>
            </a:r>
            <a:endParaRPr lang="en-US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FCCE77-FE9C-C542-8830-59F7C27B23C6}"/>
              </a:ext>
            </a:extLst>
          </p:cNvPr>
          <p:cNvSpPr txBox="1"/>
          <p:nvPr/>
        </p:nvSpPr>
        <p:spPr>
          <a:xfrm>
            <a:off x="223791" y="1373606"/>
            <a:ext cx="2601505" cy="5201424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 you learnt how to type on a keyboard. </a:t>
            </a:r>
            <a:endParaRPr lang="en-US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Type, keyboard, </a:t>
            </a:r>
            <a:r>
              <a:rPr lang="en-US" dirty="0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keys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2 you learnt how to type a simple document/email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Document, Word Processor, </a:t>
            </a:r>
            <a:r>
              <a:rPr lang="en-US" dirty="0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Year 3 you learnt how to insert and format text boxes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Insert, moveable, textbox</a:t>
            </a:r>
            <a:endParaRPr lang="en-US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BAFCBD-377E-DB40-AFFD-9CFE75C6131C}"/>
              </a:ext>
            </a:extLst>
          </p:cNvPr>
          <p:cNvSpPr txBox="1"/>
          <p:nvPr/>
        </p:nvSpPr>
        <p:spPr>
          <a:xfrm>
            <a:off x="2947563" y="2380418"/>
            <a:ext cx="7481541" cy="584775"/>
          </a:xfrm>
          <a:prstGeom prst="rect">
            <a:avLst/>
          </a:prstGeom>
          <a:noFill/>
          <a:ln w="762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using the vocabulary to show children how to open a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chose a layout.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3816B6-A290-1542-9D01-6DB5BD5AAAD7}"/>
              </a:ext>
            </a:extLst>
          </p:cNvPr>
          <p:cNvSpPr txBox="1"/>
          <p:nvPr/>
        </p:nvSpPr>
        <p:spPr>
          <a:xfrm>
            <a:off x="2937323" y="3061354"/>
            <a:ext cx="7491781" cy="584775"/>
          </a:xfrm>
          <a:prstGeom prst="rect">
            <a:avLst/>
          </a:prstGeom>
          <a:noFill/>
          <a:ln w="762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are to log into a computer and explore the different layouts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chosing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which would be the most effective for their project. 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F5183A-A7E6-6247-B280-680F30E6D693}"/>
              </a:ext>
            </a:extLst>
          </p:cNvPr>
          <p:cNvSpPr txBox="1"/>
          <p:nvPr/>
        </p:nvSpPr>
        <p:spPr>
          <a:xfrm>
            <a:off x="2937324" y="3703787"/>
            <a:ext cx="7491780" cy="584775"/>
          </a:xfrm>
          <a:prstGeom prst="rect">
            <a:avLst/>
          </a:prstGeom>
          <a:noFill/>
          <a:ln w="76200"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to share with their peers which layout they have chosen and explain why using the taught vocabulary.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BA9A82-1E65-1C45-B70B-04F33E66B042}"/>
              </a:ext>
            </a:extLst>
          </p:cNvPr>
          <p:cNvSpPr txBox="1"/>
          <p:nvPr/>
        </p:nvSpPr>
        <p:spPr>
          <a:xfrm>
            <a:off x="10492740" y="1592446"/>
            <a:ext cx="1616215" cy="5078313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Moment, Live Feedback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nsure children are only presenting one piece of information per slide.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Introduce adding animation to Challenge 3 – placing emphasis on the order.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0E9CFC-74FF-0248-8D0D-D6C0C436704B}"/>
              </a:ext>
            </a:extLst>
          </p:cNvPr>
          <p:cNvSpPr txBox="1"/>
          <p:nvPr/>
        </p:nvSpPr>
        <p:spPr>
          <a:xfrm>
            <a:off x="2531575" y="170818"/>
            <a:ext cx="8624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Year 4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esson plan following the Lesson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athway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FCCE77-FE9C-C542-8830-59F7C27B23C6}"/>
              </a:ext>
            </a:extLst>
          </p:cNvPr>
          <p:cNvSpPr txBox="1"/>
          <p:nvPr/>
        </p:nvSpPr>
        <p:spPr>
          <a:xfrm>
            <a:off x="2941843" y="1679077"/>
            <a:ext cx="7465122" cy="584775"/>
          </a:xfrm>
          <a:prstGeom prst="rect">
            <a:avLst/>
          </a:prstGeom>
          <a:noFill/>
          <a:ln w="76200"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Mage, </a:t>
            </a:r>
            <a:r>
              <a:rPr lang="en-US" sz="1600" dirty="0" err="1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wordart</a:t>
            </a:r>
            <a:r>
              <a:rPr lang="en-US" sz="1600" dirty="0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animation, </a:t>
            </a:r>
            <a:r>
              <a:rPr lang="en-US" sz="1600" dirty="0" err="1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1600" dirty="0" smtClean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presentation, tools, insert, keywords, layout,  organized, present, presentable, slide, order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FCCE77-FE9C-C542-8830-59F7C27B23C6}"/>
              </a:ext>
            </a:extLst>
          </p:cNvPr>
          <p:cNvSpPr txBox="1"/>
          <p:nvPr/>
        </p:nvSpPr>
        <p:spPr>
          <a:xfrm>
            <a:off x="2969703" y="516205"/>
            <a:ext cx="7437262" cy="1077218"/>
          </a:xfrm>
          <a:prstGeom prst="rect">
            <a:avLst/>
          </a:prstGeom>
          <a:noFill/>
          <a:ln w="76200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L.O. I can create a document/presentation including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wordart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/images. Cr3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we are going to create a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about our topic Jungle Journey. We are learning to do this so that you learn how to use different tools to layout and present information.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BAFCBD-377E-DB40-AFFD-9CFE75C6131C}"/>
              </a:ext>
            </a:extLst>
          </p:cNvPr>
          <p:cNvSpPr txBox="1"/>
          <p:nvPr/>
        </p:nvSpPr>
        <p:spPr>
          <a:xfrm>
            <a:off x="2923127" y="4384723"/>
            <a:ext cx="7530414" cy="830997"/>
          </a:xfrm>
          <a:prstGeom prst="rect">
            <a:avLst/>
          </a:prstGeom>
          <a:noFill/>
          <a:ln w="76200">
            <a:solidFill>
              <a:srgbClr val="99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to the children how to insert an image, select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wordart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type information to create a slide  in an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organised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mannar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E.g. Presenting information about one thing per slide.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3816B6-A290-1542-9D01-6DB5BD5AAAD7}"/>
              </a:ext>
            </a:extLst>
          </p:cNvPr>
          <p:cNvSpPr txBox="1"/>
          <p:nvPr/>
        </p:nvSpPr>
        <p:spPr>
          <a:xfrm>
            <a:off x="2925423" y="5311881"/>
            <a:ext cx="7505186" cy="584775"/>
          </a:xfrm>
          <a:prstGeom prst="rect">
            <a:avLst/>
          </a:prstGeom>
          <a:noFill/>
          <a:ln w="762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are to apply the taught skills and select an image, effective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wordart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type information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which they wish to present in an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organinsed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way.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F5183A-A7E6-6247-B280-680F30E6D693}"/>
              </a:ext>
            </a:extLst>
          </p:cNvPr>
          <p:cNvSpPr txBox="1"/>
          <p:nvPr/>
        </p:nvSpPr>
        <p:spPr>
          <a:xfrm>
            <a:off x="2915183" y="5964389"/>
            <a:ext cx="7491780" cy="830997"/>
          </a:xfrm>
          <a:prstGeom prst="rect">
            <a:avLst/>
          </a:prstGeom>
          <a:noFill/>
          <a:ln w="76200">
            <a:solidFill>
              <a:srgbClr val="33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are to share how they have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orgainised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their slide. Plenary – use the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vocabularly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share a WABOLL – what is wrong with my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presentation?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 rot="20947479">
            <a:off x="10126701" y="1161585"/>
            <a:ext cx="1050767" cy="232999"/>
          </a:xfrm>
          <a:custGeom>
            <a:avLst/>
            <a:gdLst>
              <a:gd name="connsiteX0" fmla="*/ 0 w 4860758"/>
              <a:gd name="connsiteY0" fmla="*/ 1122948 h 1122948"/>
              <a:gd name="connsiteX1" fmla="*/ 1716505 w 4860758"/>
              <a:gd name="connsiteY1" fmla="*/ 160421 h 1122948"/>
              <a:gd name="connsiteX2" fmla="*/ 3641558 w 4860758"/>
              <a:gd name="connsiteY2" fmla="*/ 818148 h 1122948"/>
              <a:gd name="connsiteX3" fmla="*/ 4860758 w 4860758"/>
              <a:gd name="connsiteY3" fmla="*/ 0 h 1122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0758" h="1122948">
                <a:moveTo>
                  <a:pt x="0" y="1122948"/>
                </a:moveTo>
                <a:cubicBezTo>
                  <a:pt x="554789" y="667084"/>
                  <a:pt x="1109579" y="211221"/>
                  <a:pt x="1716505" y="160421"/>
                </a:cubicBezTo>
                <a:cubicBezTo>
                  <a:pt x="2323431" y="109621"/>
                  <a:pt x="3117516" y="844885"/>
                  <a:pt x="3641558" y="818148"/>
                </a:cubicBezTo>
                <a:cubicBezTo>
                  <a:pt x="4165600" y="791411"/>
                  <a:pt x="4513179" y="395705"/>
                  <a:pt x="4860758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l="5437" t="1910"/>
          <a:stretch/>
        </p:blipFill>
        <p:spPr>
          <a:xfrm>
            <a:off x="10623637" y="124711"/>
            <a:ext cx="1345887" cy="141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69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7B6A2DD5C0144EA4F74F98C7C6AA01" ma:contentTypeVersion="13" ma:contentTypeDescription="Create a new document." ma:contentTypeScope="" ma:versionID="96e5e858be2f1cee1a05ece68664f6f6">
  <xsd:schema xmlns:xsd="http://www.w3.org/2001/XMLSchema" xmlns:xs="http://www.w3.org/2001/XMLSchema" xmlns:p="http://schemas.microsoft.com/office/2006/metadata/properties" xmlns:ns2="bac18579-6953-4834-a73d-36d03df3e71b" xmlns:ns3="dc5a2319-e1a9-4b94-beb5-1b0a75735b60" targetNamespace="http://schemas.microsoft.com/office/2006/metadata/properties" ma:root="true" ma:fieldsID="1495a4d9a5cdd371aa71e64c71ca6447" ns2:_="" ns3:_="">
    <xsd:import namespace="bac18579-6953-4834-a73d-36d03df3e71b"/>
    <xsd:import namespace="dc5a2319-e1a9-4b94-beb5-1b0a75735b6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18579-6953-4834-a73d-36d03df3e7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5a2319-e1a9-4b94-beb5-1b0a75735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D39659-9F19-4767-813F-13381D941F4B}">
  <ds:schemaRefs>
    <ds:schemaRef ds:uri="dc5a2319-e1a9-4b94-beb5-1b0a75735b60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ac18579-6953-4834-a73d-36d03df3e71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8346CC1-B249-47E1-A7FF-5C7C0FB1F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18579-6953-4834-a73d-36d03df3e71b"/>
    <ds:schemaRef ds:uri="dc5a2319-e1a9-4b94-beb5-1b0a75735b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189210-F185-43CF-8566-A2551E6AD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7063</TotalTime>
  <Words>422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Tw Cen MT</vt:lpstr>
      <vt:lpstr>Circuit</vt:lpstr>
      <vt:lpstr>How a Computing Lesson should look…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Lesson Pathway</dc:title>
  <dc:creator>Anna Mountford</dc:creator>
  <cp:lastModifiedBy>Emma Falato</cp:lastModifiedBy>
  <cp:revision>37</cp:revision>
  <cp:lastPrinted>2020-02-24T08:08:50Z</cp:lastPrinted>
  <dcterms:created xsi:type="dcterms:W3CDTF">2019-10-12T14:49:54Z</dcterms:created>
  <dcterms:modified xsi:type="dcterms:W3CDTF">2022-01-18T10:43:50Z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0x010100BE7B6A2DD5C0144EA4F74F98C7C6AA01</vt:lpwstr>
  </property>
</Properties>
</file>